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2" r:id="rId1"/>
  </p:sldMasterIdLst>
  <p:notesMasterIdLst>
    <p:notesMasterId r:id="rId23"/>
  </p:notesMasterIdLst>
  <p:sldIdLst>
    <p:sldId id="256" r:id="rId2"/>
    <p:sldId id="257" r:id="rId3"/>
    <p:sldId id="258" r:id="rId4"/>
    <p:sldId id="268" r:id="rId5"/>
    <p:sldId id="288" r:id="rId6"/>
    <p:sldId id="289" r:id="rId7"/>
    <p:sldId id="291" r:id="rId8"/>
    <p:sldId id="293" r:id="rId9"/>
    <p:sldId id="290" r:id="rId10"/>
    <p:sldId id="285" r:id="rId11"/>
    <p:sldId id="286" r:id="rId12"/>
    <p:sldId id="283" r:id="rId13"/>
    <p:sldId id="284" r:id="rId14"/>
    <p:sldId id="287" r:id="rId15"/>
    <p:sldId id="294" r:id="rId16"/>
    <p:sldId id="295" r:id="rId17"/>
    <p:sldId id="297" r:id="rId18"/>
    <p:sldId id="296" r:id="rId19"/>
    <p:sldId id="298" r:id="rId20"/>
    <p:sldId id="280" r:id="rId21"/>
    <p:sldId id="281" r:id="rId22"/>
  </p:sldIdLst>
  <p:sldSz cx="12192000" cy="6858000"/>
  <p:notesSz cx="6858000" cy="9144000"/>
  <p:embeddedFontLst>
    <p:embeddedFont>
      <p:font typeface="Nunito Black" pitchFamily="2" charset="0"/>
      <p:bold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AB7EAA-96CD-4224-84CB-05484145C5F4}">
  <a:tblStyle styleId="{A7AB7EAA-96CD-4224-84CB-05484145C5F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4" d="100"/>
          <a:sy n="74" d="100"/>
        </p:scale>
        <p:origin x="552" y="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s escobar castaño" userId="99df838bbb2f75b7" providerId="LiveId" clId="{B8F7AA10-8BF1-44D7-8CDB-9097B96DECAC}"/>
    <pc:docChg chg="modSld">
      <pc:chgData name="andres escobar castaño" userId="99df838bbb2f75b7" providerId="LiveId" clId="{B8F7AA10-8BF1-44D7-8CDB-9097B96DECAC}" dt="2021-11-10T03:05:34.234" v="140" actId="20577"/>
      <pc:docMkLst>
        <pc:docMk/>
      </pc:docMkLst>
      <pc:sldChg chg="modNotesTx">
        <pc:chgData name="andres escobar castaño" userId="99df838bbb2f75b7" providerId="LiveId" clId="{B8F7AA10-8BF1-44D7-8CDB-9097B96DECAC}" dt="2021-11-10T03:02:59.874" v="5" actId="20577"/>
        <pc:sldMkLst>
          <pc:docMk/>
          <pc:sldMk cId="0" sldId="258"/>
        </pc:sldMkLst>
      </pc:sldChg>
      <pc:sldChg chg="modNotesTx">
        <pc:chgData name="andres escobar castaño" userId="99df838bbb2f75b7" providerId="LiveId" clId="{B8F7AA10-8BF1-44D7-8CDB-9097B96DECAC}" dt="2021-11-10T03:03:15.801" v="12" actId="20577"/>
        <pc:sldMkLst>
          <pc:docMk/>
          <pc:sldMk cId="0" sldId="268"/>
        </pc:sldMkLst>
      </pc:sldChg>
      <pc:sldChg chg="modNotesTx">
        <pc:chgData name="andres escobar castaño" userId="99df838bbb2f75b7" providerId="LiveId" clId="{B8F7AA10-8BF1-44D7-8CDB-9097B96DECAC}" dt="2021-11-10T03:04:10.889" v="65" actId="20577"/>
        <pc:sldMkLst>
          <pc:docMk/>
          <pc:sldMk cId="1757043772" sldId="283"/>
        </pc:sldMkLst>
      </pc:sldChg>
      <pc:sldChg chg="modNotesTx">
        <pc:chgData name="andres escobar castaño" userId="99df838bbb2f75b7" providerId="LiveId" clId="{B8F7AA10-8BF1-44D7-8CDB-9097B96DECAC}" dt="2021-11-10T03:04:18.669" v="75" actId="20577"/>
        <pc:sldMkLst>
          <pc:docMk/>
          <pc:sldMk cId="3038336097" sldId="284"/>
        </pc:sldMkLst>
      </pc:sldChg>
      <pc:sldChg chg="modNotesTx">
        <pc:chgData name="andres escobar castaño" userId="99df838bbb2f75b7" providerId="LiveId" clId="{B8F7AA10-8BF1-44D7-8CDB-9097B96DECAC}" dt="2021-11-10T03:04:33.469" v="89" actId="20577"/>
        <pc:sldMkLst>
          <pc:docMk/>
          <pc:sldMk cId="3603241755" sldId="285"/>
        </pc:sldMkLst>
      </pc:sldChg>
      <pc:sldChg chg="modNotesTx">
        <pc:chgData name="andres escobar castaño" userId="99df838bbb2f75b7" providerId="LiveId" clId="{B8F7AA10-8BF1-44D7-8CDB-9097B96DECAC}" dt="2021-11-10T03:04:04.869" v="57" actId="20577"/>
        <pc:sldMkLst>
          <pc:docMk/>
          <pc:sldMk cId="2140295801" sldId="286"/>
        </pc:sldMkLst>
      </pc:sldChg>
      <pc:sldChg chg="modNotesTx">
        <pc:chgData name="andres escobar castaño" userId="99df838bbb2f75b7" providerId="LiveId" clId="{B8F7AA10-8BF1-44D7-8CDB-9097B96DECAC}" dt="2021-11-10T03:04:55.047" v="105" actId="20577"/>
        <pc:sldMkLst>
          <pc:docMk/>
          <pc:sldMk cId="2352874555" sldId="287"/>
        </pc:sldMkLst>
      </pc:sldChg>
      <pc:sldChg chg="modNotesTx">
        <pc:chgData name="andres escobar castaño" userId="99df838bbb2f75b7" providerId="LiveId" clId="{B8F7AA10-8BF1-44D7-8CDB-9097B96DECAC}" dt="2021-11-10T03:05:34.234" v="140" actId="20577"/>
        <pc:sldMkLst>
          <pc:docMk/>
          <pc:sldMk cId="2979980031" sldId="288"/>
        </pc:sldMkLst>
      </pc:sldChg>
      <pc:sldChg chg="modNotesTx">
        <pc:chgData name="andres escobar castaño" userId="99df838bbb2f75b7" providerId="LiveId" clId="{B8F7AA10-8BF1-44D7-8CDB-9097B96DECAC}" dt="2021-11-10T03:03:32.595" v="23" actId="20577"/>
        <pc:sldMkLst>
          <pc:docMk/>
          <pc:sldMk cId="101138815" sldId="289"/>
        </pc:sldMkLst>
      </pc:sldChg>
      <pc:sldChg chg="modNotesTx">
        <pc:chgData name="andres escobar castaño" userId="99df838bbb2f75b7" providerId="LiveId" clId="{B8F7AA10-8BF1-44D7-8CDB-9097B96DECAC}" dt="2021-11-10T03:04:46.025" v="99" actId="20577"/>
        <pc:sldMkLst>
          <pc:docMk/>
          <pc:sldMk cId="3878470100" sldId="290"/>
        </pc:sldMkLst>
      </pc:sldChg>
      <pc:sldChg chg="modNotesTx">
        <pc:chgData name="andres escobar castaño" userId="99df838bbb2f75b7" providerId="LiveId" clId="{B8F7AA10-8BF1-44D7-8CDB-9097B96DECAC}" dt="2021-11-10T03:03:40.724" v="31" actId="20577"/>
        <pc:sldMkLst>
          <pc:docMk/>
          <pc:sldMk cId="1676812386" sldId="291"/>
        </pc:sldMkLst>
      </pc:sldChg>
      <pc:sldChg chg="modNotesTx">
        <pc:chgData name="andres escobar castaño" userId="99df838bbb2f75b7" providerId="LiveId" clId="{B8F7AA10-8BF1-44D7-8CDB-9097B96DECAC}" dt="2021-11-10T03:03:45.932" v="39" actId="20577"/>
        <pc:sldMkLst>
          <pc:docMk/>
          <pc:sldMk cId="541416786" sldId="293"/>
        </pc:sldMkLst>
      </pc:sldChg>
      <pc:sldChg chg="modNotesTx">
        <pc:chgData name="andres escobar castaño" userId="99df838bbb2f75b7" providerId="LiveId" clId="{B8F7AA10-8BF1-44D7-8CDB-9097B96DECAC}" dt="2021-11-10T03:05:03.048" v="116" actId="20577"/>
        <pc:sldMkLst>
          <pc:docMk/>
          <pc:sldMk cId="4193510253" sldId="294"/>
        </pc:sldMkLst>
      </pc:sldChg>
      <pc:sldChg chg="modNotesTx">
        <pc:chgData name="andres escobar castaño" userId="99df838bbb2f75b7" providerId="LiveId" clId="{B8F7AA10-8BF1-44D7-8CDB-9097B96DECAC}" dt="2021-11-10T03:05:13.881" v="121" actId="20577"/>
        <pc:sldMkLst>
          <pc:docMk/>
          <pc:sldMk cId="851015851" sldId="295"/>
        </pc:sldMkLst>
      </pc:sldChg>
      <pc:sldChg chg="modNotesTx">
        <pc:chgData name="andres escobar castaño" userId="99df838bbb2f75b7" providerId="LiveId" clId="{B8F7AA10-8BF1-44D7-8CDB-9097B96DECAC}" dt="2021-11-10T03:05:20.806" v="131" actId="20577"/>
        <pc:sldMkLst>
          <pc:docMk/>
          <pc:sldMk cId="2157979576" sldId="296"/>
        </pc:sldMkLst>
      </pc:sldChg>
      <pc:sldChg chg="modNotesTx">
        <pc:chgData name="andres escobar castaño" userId="99df838bbb2f75b7" providerId="LiveId" clId="{B8F7AA10-8BF1-44D7-8CDB-9097B96DECAC}" dt="2021-11-10T03:05:17.411" v="126" actId="20577"/>
        <pc:sldMkLst>
          <pc:docMk/>
          <pc:sldMk cId="2990574294" sldId="29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ge7f2815f2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 name="Google Shape;13;ge7f2815f2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f9cff160d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f9cff160d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err="1"/>
              <a:t>aristi</a:t>
            </a:r>
            <a:endParaRPr dirty="0"/>
          </a:p>
        </p:txBody>
      </p:sp>
    </p:spTree>
    <p:extLst>
      <p:ext uri="{BB962C8B-B14F-4D97-AF65-F5344CB8AC3E}">
        <p14:creationId xmlns:p14="http://schemas.microsoft.com/office/powerpoint/2010/main" val="316270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f9cff160d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f9cff160d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andres</a:t>
            </a:r>
            <a:endParaRPr dirty="0"/>
          </a:p>
        </p:txBody>
      </p:sp>
    </p:spTree>
    <p:extLst>
      <p:ext uri="{BB962C8B-B14F-4D97-AF65-F5344CB8AC3E}">
        <p14:creationId xmlns:p14="http://schemas.microsoft.com/office/powerpoint/2010/main" val="1049964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f9cff160d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f9cff160d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err="1"/>
              <a:t>tarazona</a:t>
            </a:r>
            <a:endParaRPr dirty="0"/>
          </a:p>
        </p:txBody>
      </p:sp>
    </p:spTree>
    <p:extLst>
      <p:ext uri="{BB962C8B-B14F-4D97-AF65-F5344CB8AC3E}">
        <p14:creationId xmlns:p14="http://schemas.microsoft.com/office/powerpoint/2010/main" val="3078228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f9cff160d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f9cff160d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err="1"/>
              <a:t>tarazona</a:t>
            </a:r>
            <a:endParaRPr dirty="0"/>
          </a:p>
        </p:txBody>
      </p:sp>
    </p:spTree>
    <p:extLst>
      <p:ext uri="{BB962C8B-B14F-4D97-AF65-F5344CB8AC3E}">
        <p14:creationId xmlns:p14="http://schemas.microsoft.com/office/powerpoint/2010/main" val="1002730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f9cff160d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f9cff160d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andres</a:t>
            </a:r>
            <a:endParaRPr dirty="0"/>
          </a:p>
        </p:txBody>
      </p:sp>
    </p:spTree>
    <p:extLst>
      <p:ext uri="{BB962C8B-B14F-4D97-AF65-F5344CB8AC3E}">
        <p14:creationId xmlns:p14="http://schemas.microsoft.com/office/powerpoint/2010/main" val="1011170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f9cff160d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f9cff160d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arias</a:t>
            </a:r>
            <a:endParaRPr dirty="0"/>
          </a:p>
        </p:txBody>
      </p:sp>
    </p:spTree>
    <p:extLst>
      <p:ext uri="{BB962C8B-B14F-4D97-AF65-F5344CB8AC3E}">
        <p14:creationId xmlns:p14="http://schemas.microsoft.com/office/powerpoint/2010/main" val="1529995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f9cff160d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f9cff160d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arias</a:t>
            </a:r>
            <a:endParaRPr dirty="0"/>
          </a:p>
        </p:txBody>
      </p:sp>
    </p:spTree>
    <p:extLst>
      <p:ext uri="{BB962C8B-B14F-4D97-AF65-F5344CB8AC3E}">
        <p14:creationId xmlns:p14="http://schemas.microsoft.com/office/powerpoint/2010/main" val="939941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f9cff160d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f9cff160d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arias</a:t>
            </a:r>
            <a:endParaRPr dirty="0"/>
          </a:p>
        </p:txBody>
      </p:sp>
    </p:spTree>
    <p:extLst>
      <p:ext uri="{BB962C8B-B14F-4D97-AF65-F5344CB8AC3E}">
        <p14:creationId xmlns:p14="http://schemas.microsoft.com/office/powerpoint/2010/main" val="2071778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f9cff160d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f9cff160d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arias</a:t>
            </a:r>
            <a:endParaRPr dirty="0"/>
          </a:p>
        </p:txBody>
      </p:sp>
    </p:spTree>
    <p:extLst>
      <p:ext uri="{BB962C8B-B14F-4D97-AF65-F5344CB8AC3E}">
        <p14:creationId xmlns:p14="http://schemas.microsoft.com/office/powerpoint/2010/main" val="2403925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f9cff160d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f9cff160d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1397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
        <p:cNvGrpSpPr/>
        <p:nvPr/>
      </p:nvGrpSpPr>
      <p:grpSpPr>
        <a:xfrm>
          <a:off x="0" y="0"/>
          <a:ext cx="0" cy="0"/>
          <a:chOff x="0" y="0"/>
          <a:chExt cx="0" cy="0"/>
        </a:xfrm>
      </p:grpSpPr>
      <p:sp>
        <p:nvSpPr>
          <p:cNvPr id="17" name="Google Shape;1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 name="Google Shape;1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0102475c4a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0102475c4a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102475c4a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102475c4a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Google Shape;22;ge811930b4c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 name="Google Shape;23;ge811930b4c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Andres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f9cff160d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f9cff160d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err="1"/>
              <a:t>Aristi</a:t>
            </a:r>
            <a:r>
              <a:rPr lang="es-CO" dirty="0"/>
              <a:t>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f9cff160d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f9cff160d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andres</a:t>
            </a:r>
            <a:endParaRPr dirty="0"/>
          </a:p>
        </p:txBody>
      </p:sp>
    </p:spTree>
    <p:extLst>
      <p:ext uri="{BB962C8B-B14F-4D97-AF65-F5344CB8AC3E}">
        <p14:creationId xmlns:p14="http://schemas.microsoft.com/office/powerpoint/2010/main" val="2629687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f9cff160d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f9cff160d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err="1"/>
              <a:t>aristi</a:t>
            </a:r>
            <a:endParaRPr dirty="0"/>
          </a:p>
        </p:txBody>
      </p:sp>
    </p:spTree>
    <p:extLst>
      <p:ext uri="{BB962C8B-B14F-4D97-AF65-F5344CB8AC3E}">
        <p14:creationId xmlns:p14="http://schemas.microsoft.com/office/powerpoint/2010/main" val="1554206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f9cff160d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f9cff160d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err="1"/>
              <a:t>tarazona</a:t>
            </a:r>
            <a:endParaRPr dirty="0"/>
          </a:p>
        </p:txBody>
      </p:sp>
    </p:spTree>
    <p:extLst>
      <p:ext uri="{BB962C8B-B14F-4D97-AF65-F5344CB8AC3E}">
        <p14:creationId xmlns:p14="http://schemas.microsoft.com/office/powerpoint/2010/main" val="384406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f9cff160d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f9cff160d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err="1"/>
              <a:t>tarazona</a:t>
            </a:r>
            <a:endParaRPr dirty="0"/>
          </a:p>
        </p:txBody>
      </p:sp>
    </p:spTree>
    <p:extLst>
      <p:ext uri="{BB962C8B-B14F-4D97-AF65-F5344CB8AC3E}">
        <p14:creationId xmlns:p14="http://schemas.microsoft.com/office/powerpoint/2010/main" val="1438796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f9cff160d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f9cff160d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err="1"/>
              <a:t>aristi</a:t>
            </a:r>
            <a:endParaRPr dirty="0"/>
          </a:p>
        </p:txBody>
      </p:sp>
    </p:spTree>
    <p:extLst>
      <p:ext uri="{BB962C8B-B14F-4D97-AF65-F5344CB8AC3E}">
        <p14:creationId xmlns:p14="http://schemas.microsoft.com/office/powerpoint/2010/main" val="36636171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p:cSld name="Diapositiva de título">
    <p:bg>
      <p:bgPr>
        <a:blipFill>
          <a:blip r:embed="rId2">
            <a:alphaModFix/>
          </a:blip>
          <a:stretch>
            <a:fillRect/>
          </a:stretch>
        </a:blipFill>
        <a:effectLst/>
      </p:bgPr>
    </p:bg>
    <p:spTree>
      <p:nvGrpSpPr>
        <p:cNvPr id="1" name="Shape 6"/>
        <p:cNvGrpSpPr/>
        <p:nvPr/>
      </p:nvGrpSpPr>
      <p:grpSpPr>
        <a:xfrm>
          <a:off x="0" y="0"/>
          <a:ext cx="0" cy="0"/>
          <a:chOff x="0" y="0"/>
          <a:chExt cx="0" cy="0"/>
        </a:xfrm>
      </p:grpSpPr>
      <p:sp>
        <p:nvSpPr>
          <p:cNvPr id="7" name="Google Shape;7;p2"/>
          <p:cNvSpPr/>
          <p:nvPr/>
        </p:nvSpPr>
        <p:spPr>
          <a:xfrm>
            <a:off x="7555831" y="3955983"/>
            <a:ext cx="3311092" cy="57751"/>
          </a:xfrm>
          <a:prstGeom prst="rect">
            <a:avLst/>
          </a:prstGeom>
          <a:solidFill>
            <a:srgbClr val="98B4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bg>
      <p:bgPr>
        <a:blipFill>
          <a:blip r:embed="rId2">
            <a:alphaModFix/>
          </a:blip>
          <a:stretch>
            <a:fillRect/>
          </a:stretch>
        </a:blipFill>
        <a:effectLst/>
      </p:bgPr>
    </p:bg>
    <p:spTree>
      <p:nvGrpSpPr>
        <p:cNvPr id="1" name="Shape 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Diapositiva de título">
  <p:cSld name="2_Diapositiva de título">
    <p:bg>
      <p:bgPr>
        <a:blipFill>
          <a:blip r:embed="rId2">
            <a:alphaModFix/>
          </a:blip>
          <a:stretch>
            <a:fillRect/>
          </a:stretch>
        </a:blipFill>
        <a:effectLst/>
      </p:bgPr>
    </p:bg>
    <p:spTree>
      <p:nvGrpSpPr>
        <p:cNvPr id="1" name="Shape 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Diapositiva de título">
  <p:cSld name="3_Diapositiva de título">
    <p:bg>
      <p:bgPr>
        <a:blipFill>
          <a:blip r:embed="rId2">
            <a:alphaModFix/>
          </a:blip>
          <a:stretch>
            <a:fillRect/>
          </a:stretch>
        </a:blipFill>
        <a:effectLst/>
      </p:bgPr>
    </p:bg>
    <p:spTree>
      <p:nvGrpSpPr>
        <p:cNvPr id="1"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6">
            <a:alphaModFix/>
          </a:blip>
          <a:stretch>
            <a:fillRect/>
          </a:stretch>
        </a:blip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rive.google.com/file/d/1dkSQonT2Tqo87fBlwem7TYklzqJSUFja/view?ts=6189d05c"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
        <p:cNvGrpSpPr/>
        <p:nvPr/>
      </p:nvGrpSpPr>
      <p:grpSpPr>
        <a:xfrm>
          <a:off x="0" y="0"/>
          <a:ext cx="0" cy="0"/>
          <a:chOff x="0" y="0"/>
          <a:chExt cx="0" cy="0"/>
        </a:xfrm>
      </p:grpSpPr>
      <p:sp>
        <p:nvSpPr>
          <p:cNvPr id="15" name="Google Shape;15;p6"/>
          <p:cNvSpPr txBox="1"/>
          <p:nvPr/>
        </p:nvSpPr>
        <p:spPr>
          <a:xfrm>
            <a:off x="44400" y="0"/>
            <a:ext cx="12103200" cy="7542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es-CO" sz="7300" b="1" dirty="0">
                <a:solidFill>
                  <a:schemeClr val="lt1"/>
                </a:solidFill>
              </a:rPr>
              <a:t>PRESENTACIÓN PROYECTO FINAL </a:t>
            </a:r>
            <a:endParaRPr sz="7300" b="1" dirty="0">
              <a:solidFill>
                <a:schemeClr val="lt1"/>
              </a:solidFill>
            </a:endParaRPr>
          </a:p>
          <a:p>
            <a:pPr marL="0" marR="0" lvl="0" indent="0" algn="just" rtl="0">
              <a:spcBef>
                <a:spcPts val="0"/>
              </a:spcBef>
              <a:spcAft>
                <a:spcPts val="0"/>
              </a:spcAft>
              <a:buNone/>
            </a:pPr>
            <a:r>
              <a:rPr lang="es-CO" sz="7300" b="1" dirty="0">
                <a:solidFill>
                  <a:schemeClr val="lt1"/>
                </a:solidFill>
              </a:rPr>
              <a:t>DE CURSO </a:t>
            </a:r>
            <a:endParaRPr sz="7300" b="1" dirty="0">
              <a:solidFill>
                <a:schemeClr val="lt1"/>
              </a:solidFill>
            </a:endParaRPr>
          </a:p>
          <a:p>
            <a:pPr marL="0" marR="0" lvl="0" indent="0" algn="just" rtl="0">
              <a:spcBef>
                <a:spcPts val="0"/>
              </a:spcBef>
              <a:spcAft>
                <a:spcPts val="0"/>
              </a:spcAft>
              <a:buNone/>
            </a:pPr>
            <a:r>
              <a:rPr lang="es-CO" sz="7300" b="1" dirty="0">
                <a:solidFill>
                  <a:schemeClr val="lt1"/>
                </a:solidFill>
              </a:rPr>
              <a:t> </a:t>
            </a:r>
            <a:endParaRPr sz="7300" b="1" dirty="0">
              <a:solidFill>
                <a:schemeClr val="lt1"/>
              </a:solidFill>
            </a:endParaRPr>
          </a:p>
          <a:p>
            <a:pPr marL="0" marR="0" lvl="0" indent="0" algn="l" rtl="0">
              <a:spcBef>
                <a:spcPts val="0"/>
              </a:spcBef>
              <a:spcAft>
                <a:spcPts val="0"/>
              </a:spcAft>
              <a:buNone/>
            </a:pPr>
            <a:r>
              <a:rPr lang="es-CO" sz="3300" b="1" dirty="0">
                <a:solidFill>
                  <a:schemeClr val="lt1"/>
                </a:solidFill>
              </a:rPr>
              <a:t>Juan Sebastián Arias Llenera- 2170367</a:t>
            </a:r>
            <a:endParaRPr sz="3300" b="1" dirty="0">
              <a:solidFill>
                <a:schemeClr val="lt1"/>
              </a:solidFill>
            </a:endParaRPr>
          </a:p>
          <a:p>
            <a:pPr marL="0" marR="0" lvl="0" indent="0" algn="l" rtl="0">
              <a:spcBef>
                <a:spcPts val="0"/>
              </a:spcBef>
              <a:spcAft>
                <a:spcPts val="0"/>
              </a:spcAft>
              <a:buNone/>
            </a:pPr>
            <a:r>
              <a:rPr lang="es-CO" sz="3300" b="1" dirty="0">
                <a:solidFill>
                  <a:schemeClr val="lt1"/>
                </a:solidFill>
              </a:rPr>
              <a:t>Manuel Tarazona - 2161148</a:t>
            </a:r>
            <a:endParaRPr sz="3300" b="1" dirty="0">
              <a:solidFill>
                <a:schemeClr val="lt1"/>
              </a:solidFill>
            </a:endParaRPr>
          </a:p>
          <a:p>
            <a:pPr marL="0" marR="0" lvl="0" indent="0" algn="l" rtl="0">
              <a:spcBef>
                <a:spcPts val="0"/>
              </a:spcBef>
              <a:spcAft>
                <a:spcPts val="0"/>
              </a:spcAft>
              <a:buNone/>
            </a:pPr>
            <a:r>
              <a:rPr lang="es-CO" sz="3300" b="1" dirty="0">
                <a:solidFill>
                  <a:schemeClr val="lt1"/>
                </a:solidFill>
              </a:rPr>
              <a:t>David Steven Aristizábal - 2166856 </a:t>
            </a:r>
            <a:endParaRPr sz="3300" b="1" dirty="0">
              <a:solidFill>
                <a:schemeClr val="lt1"/>
              </a:solidFill>
            </a:endParaRPr>
          </a:p>
          <a:p>
            <a:pPr marL="0" marR="0" lvl="0" indent="0" algn="l" rtl="0">
              <a:spcBef>
                <a:spcPts val="0"/>
              </a:spcBef>
              <a:spcAft>
                <a:spcPts val="0"/>
              </a:spcAft>
              <a:buNone/>
            </a:pPr>
            <a:r>
              <a:rPr lang="es-CO" sz="3300" b="1" dirty="0">
                <a:solidFill>
                  <a:schemeClr val="lt1"/>
                </a:solidFill>
              </a:rPr>
              <a:t>Andres Escobar Castaño - 2170364</a:t>
            </a:r>
            <a:endParaRPr sz="3300" b="1" dirty="0">
              <a:solidFill>
                <a:schemeClr val="lt1"/>
              </a:solidFill>
            </a:endParaRPr>
          </a:p>
          <a:p>
            <a:pPr marL="0" marR="0" lvl="0" indent="0" algn="l" rtl="0">
              <a:spcBef>
                <a:spcPts val="0"/>
              </a:spcBef>
              <a:spcAft>
                <a:spcPts val="0"/>
              </a:spcAft>
              <a:buNone/>
            </a:pPr>
            <a:endParaRPr sz="6000" b="1"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p:nvPr/>
        </p:nvSpPr>
        <p:spPr>
          <a:xfrm>
            <a:off x="-36750" y="510075"/>
            <a:ext cx="12265500" cy="846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b="1"/>
              <a:t>Cifras.</a:t>
            </a:r>
            <a:endParaRPr sz="4300" b="1"/>
          </a:p>
        </p:txBody>
      </p:sp>
      <p:sp>
        <p:nvSpPr>
          <p:cNvPr id="132" name="Google Shape;132;p18"/>
          <p:cNvSpPr txBox="1"/>
          <p:nvPr/>
        </p:nvSpPr>
        <p:spPr>
          <a:xfrm>
            <a:off x="-36750" y="510075"/>
            <a:ext cx="12265500" cy="846600"/>
          </a:xfrm>
          <a:prstGeom prst="rect">
            <a:avLst/>
          </a:prstGeom>
          <a:solidFill>
            <a:srgbClr val="FFE59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dirty="0">
                <a:latin typeface="Nunito Black"/>
                <a:ea typeface="Nunito Black"/>
                <a:cs typeface="Nunito Black"/>
                <a:sym typeface="Nunito Black"/>
              </a:rPr>
              <a:t>ALMACENAMIENTO.</a:t>
            </a:r>
            <a:endParaRPr sz="4300" dirty="0">
              <a:latin typeface="Nunito Black"/>
              <a:ea typeface="Nunito Black"/>
              <a:cs typeface="Nunito Black"/>
              <a:sym typeface="Nunito Black"/>
            </a:endParaRPr>
          </a:p>
        </p:txBody>
      </p:sp>
      <p:sp>
        <p:nvSpPr>
          <p:cNvPr id="4" name="CuadroTexto 3">
            <a:extLst>
              <a:ext uri="{FF2B5EF4-FFF2-40B4-BE49-F238E27FC236}">
                <a16:creationId xmlns:a16="http://schemas.microsoft.com/office/drawing/2014/main" id="{7BCC5250-4805-48CB-B84D-384CD68954F8}"/>
              </a:ext>
            </a:extLst>
          </p:cNvPr>
          <p:cNvSpPr txBox="1"/>
          <p:nvPr/>
        </p:nvSpPr>
        <p:spPr>
          <a:xfrm>
            <a:off x="0" y="3429000"/>
            <a:ext cx="3799267" cy="307777"/>
          </a:xfrm>
          <a:prstGeom prst="rect">
            <a:avLst/>
          </a:prstGeom>
          <a:noFill/>
        </p:spPr>
        <p:txBody>
          <a:bodyPr wrap="square" rtlCol="0">
            <a:spAutoFit/>
          </a:bodyPr>
          <a:lstStyle/>
          <a:p>
            <a:pPr marL="285750" indent="-285750">
              <a:buFont typeface="Wingdings" panose="05000000000000000000" pitchFamily="2" charset="2"/>
              <a:buChar char="v"/>
            </a:pPr>
            <a:r>
              <a:rPr lang="es-CO" dirty="0"/>
              <a:t>Almacenamiento S3.</a:t>
            </a:r>
          </a:p>
        </p:txBody>
      </p:sp>
      <p:pic>
        <p:nvPicPr>
          <p:cNvPr id="5" name="Imagen 4">
            <a:extLst>
              <a:ext uri="{FF2B5EF4-FFF2-40B4-BE49-F238E27FC236}">
                <a16:creationId xmlns:a16="http://schemas.microsoft.com/office/drawing/2014/main" id="{A1975C6B-8B3E-4B7C-AF0E-8FC416FE922E}"/>
              </a:ext>
            </a:extLst>
          </p:cNvPr>
          <p:cNvPicPr>
            <a:picLocks noChangeAspect="1"/>
          </p:cNvPicPr>
          <p:nvPr/>
        </p:nvPicPr>
        <p:blipFill>
          <a:blip r:embed="rId3"/>
          <a:stretch>
            <a:fillRect/>
          </a:stretch>
        </p:blipFill>
        <p:spPr>
          <a:xfrm>
            <a:off x="2343955" y="1556802"/>
            <a:ext cx="9332891" cy="4359949"/>
          </a:xfrm>
          <a:prstGeom prst="rect">
            <a:avLst/>
          </a:prstGeom>
        </p:spPr>
      </p:pic>
    </p:spTree>
    <p:extLst>
      <p:ext uri="{BB962C8B-B14F-4D97-AF65-F5344CB8AC3E}">
        <p14:creationId xmlns:p14="http://schemas.microsoft.com/office/powerpoint/2010/main" val="3603241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p:nvPr/>
        </p:nvSpPr>
        <p:spPr>
          <a:xfrm>
            <a:off x="-36750" y="510075"/>
            <a:ext cx="12265500" cy="846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b="1"/>
              <a:t>Cifras.</a:t>
            </a:r>
            <a:endParaRPr sz="4300" b="1"/>
          </a:p>
        </p:txBody>
      </p:sp>
      <p:sp>
        <p:nvSpPr>
          <p:cNvPr id="132" name="Google Shape;132;p18"/>
          <p:cNvSpPr txBox="1"/>
          <p:nvPr/>
        </p:nvSpPr>
        <p:spPr>
          <a:xfrm>
            <a:off x="-36750" y="510075"/>
            <a:ext cx="12265500" cy="846600"/>
          </a:xfrm>
          <a:prstGeom prst="rect">
            <a:avLst/>
          </a:prstGeom>
          <a:solidFill>
            <a:srgbClr val="FFE59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dirty="0">
                <a:latin typeface="Nunito Black"/>
                <a:ea typeface="Nunito Black"/>
                <a:cs typeface="Nunito Black"/>
                <a:sym typeface="Nunito Black"/>
              </a:rPr>
              <a:t>ALMACENAMIENTO.</a:t>
            </a:r>
            <a:endParaRPr sz="4300" dirty="0">
              <a:latin typeface="Nunito Black"/>
              <a:ea typeface="Nunito Black"/>
              <a:cs typeface="Nunito Black"/>
              <a:sym typeface="Nunito Black"/>
            </a:endParaRPr>
          </a:p>
        </p:txBody>
      </p:sp>
      <p:sp>
        <p:nvSpPr>
          <p:cNvPr id="4" name="CuadroTexto 3">
            <a:extLst>
              <a:ext uri="{FF2B5EF4-FFF2-40B4-BE49-F238E27FC236}">
                <a16:creationId xmlns:a16="http://schemas.microsoft.com/office/drawing/2014/main" id="{7BCC5250-4805-48CB-B84D-384CD68954F8}"/>
              </a:ext>
            </a:extLst>
          </p:cNvPr>
          <p:cNvSpPr txBox="1"/>
          <p:nvPr/>
        </p:nvSpPr>
        <p:spPr>
          <a:xfrm>
            <a:off x="0" y="3429000"/>
            <a:ext cx="3799267" cy="307777"/>
          </a:xfrm>
          <a:prstGeom prst="rect">
            <a:avLst/>
          </a:prstGeom>
          <a:noFill/>
        </p:spPr>
        <p:txBody>
          <a:bodyPr wrap="square" rtlCol="0">
            <a:spAutoFit/>
          </a:bodyPr>
          <a:lstStyle/>
          <a:p>
            <a:pPr marL="285750" indent="-285750">
              <a:buFont typeface="Wingdings" panose="05000000000000000000" pitchFamily="2" charset="2"/>
              <a:buChar char="v"/>
            </a:pPr>
            <a:r>
              <a:rPr lang="es-CO" dirty="0"/>
              <a:t>Almacenamiento S3.</a:t>
            </a:r>
          </a:p>
        </p:txBody>
      </p:sp>
      <p:pic>
        <p:nvPicPr>
          <p:cNvPr id="3" name="Imagen 2">
            <a:extLst>
              <a:ext uri="{FF2B5EF4-FFF2-40B4-BE49-F238E27FC236}">
                <a16:creationId xmlns:a16="http://schemas.microsoft.com/office/drawing/2014/main" id="{A3074E62-687E-4012-852E-E53336D052F6}"/>
              </a:ext>
            </a:extLst>
          </p:cNvPr>
          <p:cNvPicPr>
            <a:picLocks noChangeAspect="1"/>
          </p:cNvPicPr>
          <p:nvPr/>
        </p:nvPicPr>
        <p:blipFill>
          <a:blip r:embed="rId3"/>
          <a:stretch>
            <a:fillRect/>
          </a:stretch>
        </p:blipFill>
        <p:spPr>
          <a:xfrm>
            <a:off x="2127983" y="1754088"/>
            <a:ext cx="9784976" cy="3886858"/>
          </a:xfrm>
          <a:prstGeom prst="rect">
            <a:avLst/>
          </a:prstGeom>
        </p:spPr>
      </p:pic>
      <p:pic>
        <p:nvPicPr>
          <p:cNvPr id="7" name="Imagen 6">
            <a:extLst>
              <a:ext uri="{FF2B5EF4-FFF2-40B4-BE49-F238E27FC236}">
                <a16:creationId xmlns:a16="http://schemas.microsoft.com/office/drawing/2014/main" id="{5510F4AE-720B-44D8-9F1F-3484A4E09845}"/>
              </a:ext>
            </a:extLst>
          </p:cNvPr>
          <p:cNvPicPr>
            <a:picLocks noChangeAspect="1"/>
          </p:cNvPicPr>
          <p:nvPr/>
        </p:nvPicPr>
        <p:blipFill>
          <a:blip r:embed="rId4"/>
          <a:stretch>
            <a:fillRect/>
          </a:stretch>
        </p:blipFill>
        <p:spPr>
          <a:xfrm>
            <a:off x="8541109" y="1754087"/>
            <a:ext cx="3371850" cy="3886857"/>
          </a:xfrm>
          <a:prstGeom prst="rect">
            <a:avLst/>
          </a:prstGeom>
        </p:spPr>
      </p:pic>
    </p:spTree>
    <p:extLst>
      <p:ext uri="{BB962C8B-B14F-4D97-AF65-F5344CB8AC3E}">
        <p14:creationId xmlns:p14="http://schemas.microsoft.com/office/powerpoint/2010/main" val="2140295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p:nvPr/>
        </p:nvSpPr>
        <p:spPr>
          <a:xfrm>
            <a:off x="-36750" y="510075"/>
            <a:ext cx="12265500" cy="846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b="1"/>
              <a:t>Cifras.</a:t>
            </a:r>
            <a:endParaRPr sz="4300" b="1"/>
          </a:p>
        </p:txBody>
      </p:sp>
      <p:sp>
        <p:nvSpPr>
          <p:cNvPr id="132" name="Google Shape;132;p18"/>
          <p:cNvSpPr txBox="1"/>
          <p:nvPr/>
        </p:nvSpPr>
        <p:spPr>
          <a:xfrm>
            <a:off x="-36750" y="510075"/>
            <a:ext cx="12265500" cy="846600"/>
          </a:xfrm>
          <a:prstGeom prst="rect">
            <a:avLst/>
          </a:prstGeom>
          <a:solidFill>
            <a:srgbClr val="FFE59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dirty="0">
                <a:latin typeface="Nunito Black"/>
                <a:ea typeface="Nunito Black"/>
                <a:cs typeface="Nunito Black"/>
                <a:sym typeface="Nunito Black"/>
              </a:rPr>
              <a:t>BASE DE DATOS</a:t>
            </a:r>
            <a:endParaRPr sz="4300" dirty="0">
              <a:latin typeface="Nunito Black"/>
              <a:ea typeface="Nunito Black"/>
              <a:cs typeface="Nunito Black"/>
              <a:sym typeface="Nunito Black"/>
            </a:endParaRPr>
          </a:p>
        </p:txBody>
      </p:sp>
      <p:pic>
        <p:nvPicPr>
          <p:cNvPr id="3" name="Imagen 2">
            <a:extLst>
              <a:ext uri="{FF2B5EF4-FFF2-40B4-BE49-F238E27FC236}">
                <a16:creationId xmlns:a16="http://schemas.microsoft.com/office/drawing/2014/main" id="{04D902BB-1296-4871-A684-E0BA2BB45ADB}"/>
              </a:ext>
            </a:extLst>
          </p:cNvPr>
          <p:cNvPicPr>
            <a:picLocks noChangeAspect="1"/>
          </p:cNvPicPr>
          <p:nvPr/>
        </p:nvPicPr>
        <p:blipFill>
          <a:blip r:embed="rId3"/>
          <a:stretch>
            <a:fillRect/>
          </a:stretch>
        </p:blipFill>
        <p:spPr>
          <a:xfrm>
            <a:off x="668992" y="1743040"/>
            <a:ext cx="5770445" cy="4698062"/>
          </a:xfrm>
          <a:prstGeom prst="rect">
            <a:avLst/>
          </a:prstGeom>
        </p:spPr>
      </p:pic>
      <p:sp>
        <p:nvSpPr>
          <p:cNvPr id="4" name="CuadroTexto 3">
            <a:extLst>
              <a:ext uri="{FF2B5EF4-FFF2-40B4-BE49-F238E27FC236}">
                <a16:creationId xmlns:a16="http://schemas.microsoft.com/office/drawing/2014/main" id="{7BCC5250-4805-48CB-B84D-384CD68954F8}"/>
              </a:ext>
            </a:extLst>
          </p:cNvPr>
          <p:cNvSpPr txBox="1"/>
          <p:nvPr/>
        </p:nvSpPr>
        <p:spPr>
          <a:xfrm>
            <a:off x="7175949" y="2052792"/>
            <a:ext cx="3799267" cy="307777"/>
          </a:xfrm>
          <a:prstGeom prst="rect">
            <a:avLst/>
          </a:prstGeom>
          <a:noFill/>
        </p:spPr>
        <p:txBody>
          <a:bodyPr wrap="square" rtlCol="0">
            <a:spAutoFit/>
          </a:bodyPr>
          <a:lstStyle/>
          <a:p>
            <a:pPr marL="285750" indent="-285750">
              <a:buFont typeface="Wingdings" panose="05000000000000000000" pitchFamily="2" charset="2"/>
              <a:buChar char="v"/>
            </a:pPr>
            <a:r>
              <a:rPr lang="es-CO" dirty="0"/>
              <a:t>Almacenamiento de los datos de similitud.</a:t>
            </a:r>
          </a:p>
        </p:txBody>
      </p:sp>
      <p:pic>
        <p:nvPicPr>
          <p:cNvPr id="8" name="Imagen 7">
            <a:extLst>
              <a:ext uri="{FF2B5EF4-FFF2-40B4-BE49-F238E27FC236}">
                <a16:creationId xmlns:a16="http://schemas.microsoft.com/office/drawing/2014/main" id="{468A28FF-71B2-410E-A586-CBA127C6C099}"/>
              </a:ext>
            </a:extLst>
          </p:cNvPr>
          <p:cNvPicPr>
            <a:picLocks noChangeAspect="1"/>
          </p:cNvPicPr>
          <p:nvPr/>
        </p:nvPicPr>
        <p:blipFill>
          <a:blip r:embed="rId4"/>
          <a:stretch>
            <a:fillRect/>
          </a:stretch>
        </p:blipFill>
        <p:spPr>
          <a:xfrm>
            <a:off x="6958884" y="2700326"/>
            <a:ext cx="1901781" cy="3465208"/>
          </a:xfrm>
          <a:prstGeom prst="rect">
            <a:avLst/>
          </a:prstGeom>
        </p:spPr>
      </p:pic>
      <p:pic>
        <p:nvPicPr>
          <p:cNvPr id="10" name="Imagen 9">
            <a:extLst>
              <a:ext uri="{FF2B5EF4-FFF2-40B4-BE49-F238E27FC236}">
                <a16:creationId xmlns:a16="http://schemas.microsoft.com/office/drawing/2014/main" id="{AC44B22B-0B7B-40D9-B38C-8E72D9EC747C}"/>
              </a:ext>
            </a:extLst>
          </p:cNvPr>
          <p:cNvPicPr>
            <a:picLocks noChangeAspect="1"/>
          </p:cNvPicPr>
          <p:nvPr/>
        </p:nvPicPr>
        <p:blipFill>
          <a:blip r:embed="rId5"/>
          <a:stretch>
            <a:fillRect/>
          </a:stretch>
        </p:blipFill>
        <p:spPr>
          <a:xfrm>
            <a:off x="9355965" y="2700326"/>
            <a:ext cx="2102631" cy="3017894"/>
          </a:xfrm>
          <a:prstGeom prst="rect">
            <a:avLst/>
          </a:prstGeom>
        </p:spPr>
      </p:pic>
    </p:spTree>
    <p:extLst>
      <p:ext uri="{BB962C8B-B14F-4D97-AF65-F5344CB8AC3E}">
        <p14:creationId xmlns:p14="http://schemas.microsoft.com/office/powerpoint/2010/main" val="1757043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p:nvPr/>
        </p:nvSpPr>
        <p:spPr>
          <a:xfrm>
            <a:off x="-36750" y="510075"/>
            <a:ext cx="12265500" cy="846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b="1"/>
              <a:t>Cifras.</a:t>
            </a:r>
            <a:endParaRPr sz="4300" b="1"/>
          </a:p>
        </p:txBody>
      </p:sp>
      <p:sp>
        <p:nvSpPr>
          <p:cNvPr id="132" name="Google Shape;132;p18"/>
          <p:cNvSpPr txBox="1"/>
          <p:nvPr/>
        </p:nvSpPr>
        <p:spPr>
          <a:xfrm>
            <a:off x="-36750" y="510075"/>
            <a:ext cx="12265500" cy="846600"/>
          </a:xfrm>
          <a:prstGeom prst="rect">
            <a:avLst/>
          </a:prstGeom>
          <a:solidFill>
            <a:srgbClr val="FFE59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dirty="0">
                <a:latin typeface="Nunito Black"/>
                <a:ea typeface="Nunito Black"/>
                <a:cs typeface="Nunito Black"/>
                <a:sym typeface="Nunito Black"/>
              </a:rPr>
              <a:t>BASE DE DATOS</a:t>
            </a:r>
            <a:endParaRPr sz="4300" dirty="0">
              <a:latin typeface="Nunito Black"/>
              <a:ea typeface="Nunito Black"/>
              <a:cs typeface="Nunito Black"/>
              <a:sym typeface="Nunito Black"/>
            </a:endParaRPr>
          </a:p>
        </p:txBody>
      </p:sp>
      <p:sp>
        <p:nvSpPr>
          <p:cNvPr id="4" name="CuadroTexto 3">
            <a:extLst>
              <a:ext uri="{FF2B5EF4-FFF2-40B4-BE49-F238E27FC236}">
                <a16:creationId xmlns:a16="http://schemas.microsoft.com/office/drawing/2014/main" id="{7BCC5250-4805-48CB-B84D-384CD68954F8}"/>
              </a:ext>
            </a:extLst>
          </p:cNvPr>
          <p:cNvSpPr txBox="1"/>
          <p:nvPr/>
        </p:nvSpPr>
        <p:spPr>
          <a:xfrm>
            <a:off x="437882" y="3429000"/>
            <a:ext cx="3799267" cy="523220"/>
          </a:xfrm>
          <a:prstGeom prst="rect">
            <a:avLst/>
          </a:prstGeom>
          <a:noFill/>
        </p:spPr>
        <p:txBody>
          <a:bodyPr wrap="square" rtlCol="0">
            <a:spAutoFit/>
          </a:bodyPr>
          <a:lstStyle/>
          <a:p>
            <a:pPr marL="285750" indent="-285750">
              <a:buFont typeface="Wingdings" panose="05000000000000000000" pitchFamily="2" charset="2"/>
              <a:buChar char="v"/>
            </a:pPr>
            <a:r>
              <a:rPr lang="es-CO" dirty="0"/>
              <a:t>Almacenamiento de los datos de inicio de sesión..</a:t>
            </a:r>
          </a:p>
        </p:txBody>
      </p:sp>
      <p:pic>
        <p:nvPicPr>
          <p:cNvPr id="5" name="Imagen 4">
            <a:extLst>
              <a:ext uri="{FF2B5EF4-FFF2-40B4-BE49-F238E27FC236}">
                <a16:creationId xmlns:a16="http://schemas.microsoft.com/office/drawing/2014/main" id="{669F1FB5-435B-4129-A687-4DEDFF6AC071}"/>
              </a:ext>
            </a:extLst>
          </p:cNvPr>
          <p:cNvPicPr>
            <a:picLocks noChangeAspect="1"/>
          </p:cNvPicPr>
          <p:nvPr/>
        </p:nvPicPr>
        <p:blipFill>
          <a:blip r:embed="rId3"/>
          <a:stretch>
            <a:fillRect/>
          </a:stretch>
        </p:blipFill>
        <p:spPr>
          <a:xfrm>
            <a:off x="4370389" y="1663600"/>
            <a:ext cx="7168928" cy="4337955"/>
          </a:xfrm>
          <a:prstGeom prst="rect">
            <a:avLst/>
          </a:prstGeom>
        </p:spPr>
      </p:pic>
    </p:spTree>
    <p:extLst>
      <p:ext uri="{BB962C8B-B14F-4D97-AF65-F5344CB8AC3E}">
        <p14:creationId xmlns:p14="http://schemas.microsoft.com/office/powerpoint/2010/main" val="3038336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p:nvPr/>
        </p:nvSpPr>
        <p:spPr>
          <a:xfrm>
            <a:off x="-36750" y="510075"/>
            <a:ext cx="12265500" cy="846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b="1"/>
              <a:t>Cifras.</a:t>
            </a:r>
            <a:endParaRPr sz="4300" b="1"/>
          </a:p>
        </p:txBody>
      </p:sp>
      <p:sp>
        <p:nvSpPr>
          <p:cNvPr id="132" name="Google Shape;132;p18"/>
          <p:cNvSpPr txBox="1"/>
          <p:nvPr/>
        </p:nvSpPr>
        <p:spPr>
          <a:xfrm>
            <a:off x="-36750" y="510075"/>
            <a:ext cx="12265500" cy="846600"/>
          </a:xfrm>
          <a:prstGeom prst="rect">
            <a:avLst/>
          </a:prstGeom>
          <a:solidFill>
            <a:srgbClr val="FFE59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dirty="0">
                <a:latin typeface="Nunito Black"/>
                <a:ea typeface="Nunito Black"/>
                <a:cs typeface="Nunito Black"/>
                <a:sym typeface="Nunito Black"/>
              </a:rPr>
              <a:t>APIGATEWAY.</a:t>
            </a:r>
            <a:endParaRPr sz="4300" dirty="0">
              <a:latin typeface="Nunito Black"/>
              <a:ea typeface="Nunito Black"/>
              <a:cs typeface="Nunito Black"/>
              <a:sym typeface="Nunito Black"/>
            </a:endParaRPr>
          </a:p>
        </p:txBody>
      </p:sp>
      <p:pic>
        <p:nvPicPr>
          <p:cNvPr id="3" name="Imagen 2">
            <a:extLst>
              <a:ext uri="{FF2B5EF4-FFF2-40B4-BE49-F238E27FC236}">
                <a16:creationId xmlns:a16="http://schemas.microsoft.com/office/drawing/2014/main" id="{30EFBC31-07C5-47EE-9BCC-548AE934DCF8}"/>
              </a:ext>
            </a:extLst>
          </p:cNvPr>
          <p:cNvPicPr>
            <a:picLocks noChangeAspect="1"/>
          </p:cNvPicPr>
          <p:nvPr/>
        </p:nvPicPr>
        <p:blipFill>
          <a:blip r:embed="rId3"/>
          <a:stretch>
            <a:fillRect/>
          </a:stretch>
        </p:blipFill>
        <p:spPr>
          <a:xfrm>
            <a:off x="771447" y="2265727"/>
            <a:ext cx="10649106" cy="2782791"/>
          </a:xfrm>
          <a:prstGeom prst="rect">
            <a:avLst/>
          </a:prstGeom>
        </p:spPr>
      </p:pic>
    </p:spTree>
    <p:extLst>
      <p:ext uri="{BB962C8B-B14F-4D97-AF65-F5344CB8AC3E}">
        <p14:creationId xmlns:p14="http://schemas.microsoft.com/office/powerpoint/2010/main" val="2352874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p:nvPr/>
        </p:nvSpPr>
        <p:spPr>
          <a:xfrm>
            <a:off x="-36750" y="510075"/>
            <a:ext cx="12265500" cy="846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b="1"/>
              <a:t>Cifras.</a:t>
            </a:r>
            <a:endParaRPr sz="4300" b="1"/>
          </a:p>
        </p:txBody>
      </p:sp>
      <p:sp>
        <p:nvSpPr>
          <p:cNvPr id="132" name="Google Shape;132;p18"/>
          <p:cNvSpPr txBox="1"/>
          <p:nvPr/>
        </p:nvSpPr>
        <p:spPr>
          <a:xfrm>
            <a:off x="-36750" y="510075"/>
            <a:ext cx="12265500" cy="846600"/>
          </a:xfrm>
          <a:prstGeom prst="rect">
            <a:avLst/>
          </a:prstGeom>
          <a:solidFill>
            <a:srgbClr val="FFE59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dirty="0">
                <a:latin typeface="Nunito Black"/>
                <a:ea typeface="Nunito Black"/>
                <a:cs typeface="Nunito Black"/>
                <a:sym typeface="Nunito Black"/>
              </a:rPr>
              <a:t>FUNCIONES.</a:t>
            </a:r>
            <a:endParaRPr sz="4300" dirty="0">
              <a:latin typeface="Nunito Black"/>
              <a:ea typeface="Nunito Black"/>
              <a:cs typeface="Nunito Black"/>
              <a:sym typeface="Nunito Black"/>
            </a:endParaRPr>
          </a:p>
        </p:txBody>
      </p:sp>
      <p:pic>
        <p:nvPicPr>
          <p:cNvPr id="4" name="Imagen 3">
            <a:extLst>
              <a:ext uri="{FF2B5EF4-FFF2-40B4-BE49-F238E27FC236}">
                <a16:creationId xmlns:a16="http://schemas.microsoft.com/office/drawing/2014/main" id="{7AA219EA-7AEA-4E7A-9E20-697C0D5CF14A}"/>
              </a:ext>
            </a:extLst>
          </p:cNvPr>
          <p:cNvPicPr>
            <a:picLocks noChangeAspect="1"/>
          </p:cNvPicPr>
          <p:nvPr/>
        </p:nvPicPr>
        <p:blipFill>
          <a:blip r:embed="rId3"/>
          <a:stretch>
            <a:fillRect/>
          </a:stretch>
        </p:blipFill>
        <p:spPr>
          <a:xfrm>
            <a:off x="271462" y="1809750"/>
            <a:ext cx="11649075" cy="3831196"/>
          </a:xfrm>
          <a:prstGeom prst="rect">
            <a:avLst/>
          </a:prstGeom>
        </p:spPr>
      </p:pic>
    </p:spTree>
    <p:extLst>
      <p:ext uri="{BB962C8B-B14F-4D97-AF65-F5344CB8AC3E}">
        <p14:creationId xmlns:p14="http://schemas.microsoft.com/office/powerpoint/2010/main" val="4193510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p:nvPr/>
        </p:nvSpPr>
        <p:spPr>
          <a:xfrm>
            <a:off x="-36750" y="510075"/>
            <a:ext cx="12265500" cy="846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b="1"/>
              <a:t>Cifras.</a:t>
            </a:r>
            <a:endParaRPr sz="4300" b="1"/>
          </a:p>
        </p:txBody>
      </p:sp>
      <p:sp>
        <p:nvSpPr>
          <p:cNvPr id="132" name="Google Shape;132;p18"/>
          <p:cNvSpPr txBox="1"/>
          <p:nvPr/>
        </p:nvSpPr>
        <p:spPr>
          <a:xfrm>
            <a:off x="-36750" y="510075"/>
            <a:ext cx="12265500" cy="846600"/>
          </a:xfrm>
          <a:prstGeom prst="rect">
            <a:avLst/>
          </a:prstGeom>
          <a:solidFill>
            <a:srgbClr val="FFE59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dirty="0">
                <a:latin typeface="Nunito Black"/>
                <a:ea typeface="Nunito Black"/>
                <a:cs typeface="Nunito Black"/>
                <a:sym typeface="Nunito Black"/>
              </a:rPr>
              <a:t>DOJOWEBFUNTIONS.</a:t>
            </a:r>
            <a:endParaRPr sz="4300" dirty="0">
              <a:latin typeface="Nunito Black"/>
              <a:ea typeface="Nunito Black"/>
              <a:cs typeface="Nunito Black"/>
              <a:sym typeface="Nunito Black"/>
            </a:endParaRPr>
          </a:p>
        </p:txBody>
      </p:sp>
      <p:pic>
        <p:nvPicPr>
          <p:cNvPr id="3" name="Imagen 2">
            <a:extLst>
              <a:ext uri="{FF2B5EF4-FFF2-40B4-BE49-F238E27FC236}">
                <a16:creationId xmlns:a16="http://schemas.microsoft.com/office/drawing/2014/main" id="{F8577FB5-BA03-4C7F-810A-E9D1FE5EBAAD}"/>
              </a:ext>
            </a:extLst>
          </p:cNvPr>
          <p:cNvPicPr>
            <a:picLocks noChangeAspect="1"/>
          </p:cNvPicPr>
          <p:nvPr/>
        </p:nvPicPr>
        <p:blipFill>
          <a:blip r:embed="rId3"/>
          <a:stretch>
            <a:fillRect/>
          </a:stretch>
        </p:blipFill>
        <p:spPr>
          <a:xfrm>
            <a:off x="3213640" y="1356676"/>
            <a:ext cx="6135624" cy="5501324"/>
          </a:xfrm>
          <a:prstGeom prst="rect">
            <a:avLst/>
          </a:prstGeom>
        </p:spPr>
      </p:pic>
    </p:spTree>
    <p:extLst>
      <p:ext uri="{BB962C8B-B14F-4D97-AF65-F5344CB8AC3E}">
        <p14:creationId xmlns:p14="http://schemas.microsoft.com/office/powerpoint/2010/main" val="851015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p:nvPr/>
        </p:nvSpPr>
        <p:spPr>
          <a:xfrm>
            <a:off x="-36750" y="510075"/>
            <a:ext cx="12265500" cy="846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b="1"/>
              <a:t>Cifras.</a:t>
            </a:r>
            <a:endParaRPr sz="4300" b="1"/>
          </a:p>
        </p:txBody>
      </p:sp>
      <p:sp>
        <p:nvSpPr>
          <p:cNvPr id="132" name="Google Shape;132;p18"/>
          <p:cNvSpPr txBox="1"/>
          <p:nvPr/>
        </p:nvSpPr>
        <p:spPr>
          <a:xfrm>
            <a:off x="-36750" y="510075"/>
            <a:ext cx="12265500" cy="846600"/>
          </a:xfrm>
          <a:prstGeom prst="rect">
            <a:avLst/>
          </a:prstGeom>
          <a:solidFill>
            <a:srgbClr val="FFE59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dirty="0" err="1">
                <a:latin typeface="Nunito Black"/>
                <a:ea typeface="Nunito Black"/>
                <a:cs typeface="Nunito Black"/>
                <a:sym typeface="Nunito Black"/>
              </a:rPr>
              <a:t>Lambda_biometria</a:t>
            </a:r>
            <a:r>
              <a:rPr lang="es-CO" sz="4300" dirty="0">
                <a:latin typeface="Nunito Black"/>
                <a:ea typeface="Nunito Black"/>
                <a:cs typeface="Nunito Black"/>
                <a:sym typeface="Nunito Black"/>
              </a:rPr>
              <a:t>.</a:t>
            </a:r>
            <a:endParaRPr sz="4300" dirty="0">
              <a:latin typeface="Nunito Black"/>
              <a:ea typeface="Nunito Black"/>
              <a:cs typeface="Nunito Black"/>
              <a:sym typeface="Nunito Black"/>
            </a:endParaRPr>
          </a:p>
        </p:txBody>
      </p:sp>
      <p:pic>
        <p:nvPicPr>
          <p:cNvPr id="3" name="Imagen 2">
            <a:extLst>
              <a:ext uri="{FF2B5EF4-FFF2-40B4-BE49-F238E27FC236}">
                <a16:creationId xmlns:a16="http://schemas.microsoft.com/office/drawing/2014/main" id="{93C45271-8C4E-49B7-9DA9-4F1B04B1DEFC}"/>
              </a:ext>
            </a:extLst>
          </p:cNvPr>
          <p:cNvPicPr>
            <a:picLocks noChangeAspect="1"/>
          </p:cNvPicPr>
          <p:nvPr/>
        </p:nvPicPr>
        <p:blipFill>
          <a:blip r:embed="rId3"/>
          <a:stretch>
            <a:fillRect/>
          </a:stretch>
        </p:blipFill>
        <p:spPr>
          <a:xfrm>
            <a:off x="755963" y="2205036"/>
            <a:ext cx="10610085" cy="3345757"/>
          </a:xfrm>
          <a:prstGeom prst="rect">
            <a:avLst/>
          </a:prstGeom>
        </p:spPr>
      </p:pic>
    </p:spTree>
    <p:extLst>
      <p:ext uri="{BB962C8B-B14F-4D97-AF65-F5344CB8AC3E}">
        <p14:creationId xmlns:p14="http://schemas.microsoft.com/office/powerpoint/2010/main" val="2990574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p:nvPr/>
        </p:nvSpPr>
        <p:spPr>
          <a:xfrm>
            <a:off x="-36750" y="510075"/>
            <a:ext cx="12265500" cy="846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b="1"/>
              <a:t>Cifras.</a:t>
            </a:r>
            <a:endParaRPr sz="4300" b="1"/>
          </a:p>
        </p:txBody>
      </p:sp>
      <p:sp>
        <p:nvSpPr>
          <p:cNvPr id="132" name="Google Shape;132;p18"/>
          <p:cNvSpPr txBox="1"/>
          <p:nvPr/>
        </p:nvSpPr>
        <p:spPr>
          <a:xfrm>
            <a:off x="-36750" y="510075"/>
            <a:ext cx="12265500" cy="846600"/>
          </a:xfrm>
          <a:prstGeom prst="rect">
            <a:avLst/>
          </a:prstGeom>
          <a:solidFill>
            <a:srgbClr val="FFE59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dirty="0" err="1">
                <a:latin typeface="Nunito Black"/>
                <a:ea typeface="Nunito Black"/>
                <a:cs typeface="Nunito Black"/>
                <a:sym typeface="Nunito Black"/>
              </a:rPr>
              <a:t>Lambda_biometria</a:t>
            </a:r>
            <a:r>
              <a:rPr lang="es-CO" sz="4300" dirty="0">
                <a:latin typeface="Nunito Black"/>
                <a:ea typeface="Nunito Black"/>
                <a:cs typeface="Nunito Black"/>
                <a:sym typeface="Nunito Black"/>
              </a:rPr>
              <a:t>.</a:t>
            </a:r>
            <a:endParaRPr sz="4300" dirty="0">
              <a:latin typeface="Nunito Black"/>
              <a:ea typeface="Nunito Black"/>
              <a:cs typeface="Nunito Black"/>
              <a:sym typeface="Nunito Black"/>
            </a:endParaRPr>
          </a:p>
        </p:txBody>
      </p:sp>
      <p:pic>
        <p:nvPicPr>
          <p:cNvPr id="4" name="Imagen 3">
            <a:extLst>
              <a:ext uri="{FF2B5EF4-FFF2-40B4-BE49-F238E27FC236}">
                <a16:creationId xmlns:a16="http://schemas.microsoft.com/office/drawing/2014/main" id="{B9690D60-D860-4A7E-92D4-6C46E42DD8C3}"/>
              </a:ext>
            </a:extLst>
          </p:cNvPr>
          <p:cNvPicPr>
            <a:picLocks noChangeAspect="1"/>
          </p:cNvPicPr>
          <p:nvPr/>
        </p:nvPicPr>
        <p:blipFill>
          <a:blip r:embed="rId3"/>
          <a:stretch>
            <a:fillRect/>
          </a:stretch>
        </p:blipFill>
        <p:spPr>
          <a:xfrm>
            <a:off x="1209406" y="1356675"/>
            <a:ext cx="9490549" cy="4991250"/>
          </a:xfrm>
          <a:prstGeom prst="rect">
            <a:avLst/>
          </a:prstGeom>
        </p:spPr>
      </p:pic>
    </p:spTree>
    <p:extLst>
      <p:ext uri="{BB962C8B-B14F-4D97-AF65-F5344CB8AC3E}">
        <p14:creationId xmlns:p14="http://schemas.microsoft.com/office/powerpoint/2010/main" val="2157979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p:nvPr/>
        </p:nvSpPr>
        <p:spPr>
          <a:xfrm>
            <a:off x="-36750" y="510075"/>
            <a:ext cx="12265500" cy="846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b="1"/>
              <a:t>Cifras.</a:t>
            </a:r>
            <a:endParaRPr sz="4300" b="1"/>
          </a:p>
        </p:txBody>
      </p:sp>
      <p:sp>
        <p:nvSpPr>
          <p:cNvPr id="132" name="Google Shape;132;p18"/>
          <p:cNvSpPr txBox="1"/>
          <p:nvPr/>
        </p:nvSpPr>
        <p:spPr>
          <a:xfrm>
            <a:off x="-36750" y="510075"/>
            <a:ext cx="12265500" cy="846600"/>
          </a:xfrm>
          <a:prstGeom prst="rect">
            <a:avLst/>
          </a:prstGeom>
          <a:solidFill>
            <a:srgbClr val="FFE59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dirty="0">
                <a:latin typeface="Nunito Black"/>
                <a:ea typeface="Nunito Black"/>
                <a:cs typeface="Nunito Black"/>
                <a:sym typeface="Nunito Black"/>
              </a:rPr>
              <a:t>Video</a:t>
            </a:r>
            <a:endParaRPr sz="4300" dirty="0">
              <a:latin typeface="Nunito Black"/>
              <a:ea typeface="Nunito Black"/>
              <a:cs typeface="Nunito Black"/>
              <a:sym typeface="Nunito Black"/>
            </a:endParaRPr>
          </a:p>
        </p:txBody>
      </p:sp>
      <p:sp>
        <p:nvSpPr>
          <p:cNvPr id="6" name="CuadroTexto 5">
            <a:extLst>
              <a:ext uri="{FF2B5EF4-FFF2-40B4-BE49-F238E27FC236}">
                <a16:creationId xmlns:a16="http://schemas.microsoft.com/office/drawing/2014/main" id="{339F25F9-A85A-4CC4-AD67-489ABBA8027E}"/>
              </a:ext>
            </a:extLst>
          </p:cNvPr>
          <p:cNvSpPr txBox="1"/>
          <p:nvPr/>
        </p:nvSpPr>
        <p:spPr>
          <a:xfrm>
            <a:off x="3274454" y="5450169"/>
            <a:ext cx="6136782" cy="523220"/>
          </a:xfrm>
          <a:prstGeom prst="rect">
            <a:avLst/>
          </a:prstGeom>
          <a:noFill/>
        </p:spPr>
        <p:txBody>
          <a:bodyPr wrap="square">
            <a:spAutoFit/>
          </a:bodyPr>
          <a:lstStyle/>
          <a:p>
            <a:r>
              <a:rPr lang="es-CO" dirty="0">
                <a:hlinkClick r:id="rId3"/>
              </a:rPr>
              <a:t>https://drive.google.com/file/d/1dkSQonT2Tqo87fBlwem7TYklzqJSUFja/view?ts=6189d05c</a:t>
            </a:r>
            <a:r>
              <a:rPr lang="es-CO" dirty="0"/>
              <a:t> </a:t>
            </a:r>
          </a:p>
        </p:txBody>
      </p:sp>
      <p:pic>
        <p:nvPicPr>
          <p:cNvPr id="5" name="Imagen 4">
            <a:extLst>
              <a:ext uri="{FF2B5EF4-FFF2-40B4-BE49-F238E27FC236}">
                <a16:creationId xmlns:a16="http://schemas.microsoft.com/office/drawing/2014/main" id="{954C5A9F-A8C0-4519-B527-898B90CE434A}"/>
              </a:ext>
            </a:extLst>
          </p:cNvPr>
          <p:cNvPicPr>
            <a:picLocks noChangeAspect="1"/>
          </p:cNvPicPr>
          <p:nvPr/>
        </p:nvPicPr>
        <p:blipFill>
          <a:blip r:embed="rId4"/>
          <a:stretch>
            <a:fillRect/>
          </a:stretch>
        </p:blipFill>
        <p:spPr>
          <a:xfrm>
            <a:off x="1809750" y="1524000"/>
            <a:ext cx="8572500" cy="3810000"/>
          </a:xfrm>
          <a:prstGeom prst="rect">
            <a:avLst/>
          </a:prstGeom>
        </p:spPr>
      </p:pic>
    </p:spTree>
    <p:extLst>
      <p:ext uri="{BB962C8B-B14F-4D97-AF65-F5344CB8AC3E}">
        <p14:creationId xmlns:p14="http://schemas.microsoft.com/office/powerpoint/2010/main" val="4054030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
        <p:cNvGrpSpPr/>
        <p:nvPr/>
      </p:nvGrpSpPr>
      <p:grpSpPr>
        <a:xfrm>
          <a:off x="0" y="0"/>
          <a:ext cx="0" cy="0"/>
          <a:chOff x="0" y="0"/>
          <a:chExt cx="0" cy="0"/>
        </a:xfrm>
      </p:grpSpPr>
      <p:sp>
        <p:nvSpPr>
          <p:cNvPr id="20" name="Google Shape;20;p7"/>
          <p:cNvSpPr txBox="1"/>
          <p:nvPr/>
        </p:nvSpPr>
        <p:spPr>
          <a:xfrm>
            <a:off x="-218941" y="-399245"/>
            <a:ext cx="11674800" cy="56630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7200" b="1" dirty="0">
              <a:solidFill>
                <a:schemeClr val="lt1"/>
              </a:solidFill>
            </a:endParaRPr>
          </a:p>
          <a:p>
            <a:pPr algn="ctr"/>
            <a:endParaRPr lang="es-CO" sz="6400" b="0" i="0" u="none" strike="noStrike" baseline="0" dirty="0">
              <a:solidFill>
                <a:srgbClr val="000000"/>
              </a:solidFill>
              <a:latin typeface="+mj-lt"/>
            </a:endParaRPr>
          </a:p>
          <a:p>
            <a:pPr algn="ctr"/>
            <a:r>
              <a:rPr lang="es-ES" sz="6400" b="0" i="0" u="none" strike="noStrike" baseline="0" dirty="0">
                <a:solidFill>
                  <a:srgbClr val="000000"/>
                </a:solidFill>
                <a:latin typeface="+mj-lt"/>
              </a:rPr>
              <a:t> </a:t>
            </a:r>
            <a:r>
              <a:rPr lang="es-ES" sz="5400" b="1" i="0" u="none" strike="noStrike" baseline="0" dirty="0">
                <a:solidFill>
                  <a:schemeClr val="bg1"/>
                </a:solidFill>
                <a:latin typeface="+mj-lt"/>
              </a:rPr>
              <a:t>DESARROLLO DE UNA APLICACIÓN DE MEDIANA COMPLEJIDAD UTILIZANDO AWS LAMBDA. </a:t>
            </a:r>
            <a:endParaRPr lang="es-ES" sz="6400" dirty="0">
              <a:solidFill>
                <a:schemeClr val="bg1"/>
              </a:solidFill>
              <a:latin typeface="+mj-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0"/>
          <p:cNvSpPr txBox="1"/>
          <p:nvPr/>
        </p:nvSpPr>
        <p:spPr>
          <a:xfrm>
            <a:off x="-36750" y="510075"/>
            <a:ext cx="12265500" cy="846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b="1"/>
              <a:t>Cifras.</a:t>
            </a:r>
            <a:endParaRPr sz="4300" b="1"/>
          </a:p>
        </p:txBody>
      </p:sp>
      <p:sp>
        <p:nvSpPr>
          <p:cNvPr id="298" name="Google Shape;298;p30"/>
          <p:cNvSpPr txBox="1"/>
          <p:nvPr/>
        </p:nvSpPr>
        <p:spPr>
          <a:xfrm>
            <a:off x="-36750" y="510075"/>
            <a:ext cx="12265500" cy="846600"/>
          </a:xfrm>
          <a:prstGeom prst="rect">
            <a:avLst/>
          </a:prstGeom>
          <a:solidFill>
            <a:srgbClr val="FFE59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a:latin typeface="Nunito Black"/>
                <a:ea typeface="Nunito Black"/>
                <a:cs typeface="Nunito Black"/>
                <a:sym typeface="Nunito Black"/>
              </a:rPr>
              <a:t>CONCLUSIONES</a:t>
            </a:r>
            <a:endParaRPr sz="4300">
              <a:latin typeface="Nunito Black"/>
              <a:ea typeface="Nunito Black"/>
              <a:cs typeface="Nunito Black"/>
              <a:sym typeface="Nunito Black"/>
            </a:endParaRPr>
          </a:p>
        </p:txBody>
      </p:sp>
      <p:sp>
        <p:nvSpPr>
          <p:cNvPr id="299" name="Google Shape;299;p30"/>
          <p:cNvSpPr txBox="1"/>
          <p:nvPr/>
        </p:nvSpPr>
        <p:spPr>
          <a:xfrm>
            <a:off x="560775" y="1679575"/>
            <a:ext cx="10702200" cy="3754844"/>
          </a:xfrm>
          <a:prstGeom prst="rect">
            <a:avLst/>
          </a:prstGeom>
          <a:noFill/>
          <a:ln>
            <a:noFill/>
          </a:ln>
        </p:spPr>
        <p:txBody>
          <a:bodyPr spcFirstLastPara="1" wrap="square" lIns="91425" tIns="91425" rIns="91425" bIns="91425" anchor="t" anchorCtr="0">
            <a:spAutoFit/>
          </a:bodyPr>
          <a:lstStyle/>
          <a:p>
            <a:pPr algn="l"/>
            <a:endParaRPr lang="es-CO" sz="1800" b="0" i="0" u="none" strike="noStrike" baseline="0" dirty="0">
              <a:solidFill>
                <a:srgbClr val="000000"/>
              </a:solidFill>
              <a:latin typeface="Times New Roman" panose="02020603050405020304" pitchFamily="18" charset="0"/>
            </a:endParaRPr>
          </a:p>
          <a:p>
            <a:pPr marL="342900" indent="-342900" algn="just">
              <a:buFont typeface="Wingdings" panose="05000000000000000000" pitchFamily="2" charset="2"/>
              <a:buChar char="v"/>
            </a:pPr>
            <a:r>
              <a:rPr lang="es-ES" sz="2000" b="0" i="0" u="none" strike="noStrike" baseline="0" dirty="0">
                <a:solidFill>
                  <a:srgbClr val="000000"/>
                </a:solidFill>
                <a:latin typeface="+mn-lt"/>
              </a:rPr>
              <a:t>Para el desarrollo de este aplicativo se indagó en las distintas alternativas para realizar implementaciones de funciones de cualquier índole haciendo uso de </a:t>
            </a:r>
            <a:r>
              <a:rPr lang="es-ES" sz="2000" b="0" i="0" u="none" strike="noStrike" baseline="0" dirty="0" err="1">
                <a:solidFill>
                  <a:srgbClr val="000000"/>
                </a:solidFill>
                <a:latin typeface="+mn-lt"/>
              </a:rPr>
              <a:t>serverless</a:t>
            </a:r>
            <a:r>
              <a:rPr lang="es-ES" sz="2000" b="0" i="0" u="none" strike="noStrike" baseline="0" dirty="0">
                <a:solidFill>
                  <a:srgbClr val="000000"/>
                </a:solidFill>
                <a:latin typeface="+mn-lt"/>
              </a:rPr>
              <a:t>, tales como Azure </a:t>
            </a:r>
            <a:r>
              <a:rPr lang="es-ES" sz="2000" b="0" i="0" u="none" strike="noStrike" baseline="0" dirty="0" err="1">
                <a:solidFill>
                  <a:srgbClr val="000000"/>
                </a:solidFill>
                <a:latin typeface="+mn-lt"/>
              </a:rPr>
              <a:t>functions</a:t>
            </a:r>
            <a:r>
              <a:rPr lang="es-ES" sz="2000" b="0" i="0" u="none" strike="noStrike" baseline="0" dirty="0">
                <a:solidFill>
                  <a:srgbClr val="000000"/>
                </a:solidFill>
                <a:latin typeface="+mn-lt"/>
              </a:rPr>
              <a:t>, Google </a:t>
            </a:r>
            <a:r>
              <a:rPr lang="es-ES" sz="2000" b="0" i="0" u="none" strike="noStrike" baseline="0" dirty="0" err="1">
                <a:solidFill>
                  <a:srgbClr val="000000"/>
                </a:solidFill>
                <a:latin typeface="+mn-lt"/>
              </a:rPr>
              <a:t>cloud</a:t>
            </a:r>
            <a:r>
              <a:rPr lang="es-ES" sz="2000" b="0" i="0" u="none" strike="noStrike" baseline="0" dirty="0">
                <a:solidFill>
                  <a:srgbClr val="000000"/>
                </a:solidFill>
                <a:latin typeface="+mn-lt"/>
              </a:rPr>
              <a:t> y AWS lambda, averiguando sobre las posibilidades y funcionamiento de estas y sus beneficios de usar estas tecnologías. </a:t>
            </a:r>
          </a:p>
          <a:p>
            <a:pPr marL="342900" indent="-342900" algn="just">
              <a:buFont typeface="Wingdings" panose="05000000000000000000" pitchFamily="2" charset="2"/>
              <a:buChar char="v"/>
            </a:pPr>
            <a:endParaRPr lang="es-ES" sz="2000" dirty="0">
              <a:latin typeface="+mn-lt"/>
            </a:endParaRPr>
          </a:p>
          <a:p>
            <a:pPr marL="342900" indent="-342900" algn="just">
              <a:buFont typeface="Wingdings" panose="05000000000000000000" pitchFamily="2" charset="2"/>
              <a:buChar char="v"/>
            </a:pPr>
            <a:endParaRPr lang="es-ES" sz="2000" b="0" i="0" u="none" strike="noStrike" baseline="0" dirty="0">
              <a:solidFill>
                <a:srgbClr val="000000"/>
              </a:solidFill>
              <a:latin typeface="+mn-lt"/>
            </a:endParaRPr>
          </a:p>
          <a:p>
            <a:pPr marL="342900" indent="-342900" algn="just">
              <a:buFont typeface="Wingdings" panose="05000000000000000000" pitchFamily="2" charset="2"/>
              <a:buChar char="v"/>
            </a:pPr>
            <a:r>
              <a:rPr lang="es-ES" sz="2000" b="0" i="0" u="none" strike="noStrike" baseline="0" dirty="0">
                <a:solidFill>
                  <a:srgbClr val="000000"/>
                </a:solidFill>
                <a:latin typeface="+mn-lt"/>
              </a:rPr>
              <a:t>Se decidió utilizar AWS lambda debido a la cantidad de información disponible en la web sobre este servicio, además, de códigos y herramientas disponibles y listas para usar que AWS tiene a disposición como lo fue el caso de AWS </a:t>
            </a:r>
            <a:r>
              <a:rPr lang="es-ES" sz="2000" b="0" i="0" u="none" strike="noStrike" baseline="0" dirty="0" err="1">
                <a:solidFill>
                  <a:srgbClr val="000000"/>
                </a:solidFill>
                <a:latin typeface="+mn-lt"/>
              </a:rPr>
              <a:t>Rekognition</a:t>
            </a:r>
            <a:r>
              <a:rPr lang="es-ES" sz="2000" b="0" i="0" u="none" strike="noStrike" baseline="0" dirty="0">
                <a:solidFill>
                  <a:srgbClr val="000000"/>
                </a:solidFill>
                <a:latin typeface="+mn-lt"/>
              </a:rPr>
              <a:t> y finalmente, se eligió por ser uno de los servicios de </a:t>
            </a:r>
            <a:r>
              <a:rPr lang="es-ES" sz="2000" b="0" i="0" u="none" strike="noStrike" baseline="0" dirty="0" err="1">
                <a:solidFill>
                  <a:srgbClr val="000000"/>
                </a:solidFill>
                <a:latin typeface="+mn-lt"/>
              </a:rPr>
              <a:t>serverless</a:t>
            </a:r>
            <a:r>
              <a:rPr lang="es-ES" sz="2000" b="0" i="0" u="none" strike="noStrike" baseline="0" dirty="0">
                <a:solidFill>
                  <a:srgbClr val="000000"/>
                </a:solidFill>
                <a:latin typeface="+mn-lt"/>
              </a:rPr>
              <a:t> más utilizados. </a:t>
            </a:r>
          </a:p>
          <a:p>
            <a:pPr marL="0" lvl="0" indent="0" algn="l" rtl="0">
              <a:spcBef>
                <a:spcPts val="0"/>
              </a:spcBef>
              <a:spcAft>
                <a:spcPts val="0"/>
              </a:spcAft>
              <a:buNone/>
            </a:pP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1"/>
          <p:cNvSpPr txBox="1"/>
          <p:nvPr/>
        </p:nvSpPr>
        <p:spPr>
          <a:xfrm>
            <a:off x="-36750" y="510075"/>
            <a:ext cx="12265500" cy="846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b="1"/>
              <a:t>Cifras.</a:t>
            </a:r>
            <a:endParaRPr sz="4300" b="1"/>
          </a:p>
        </p:txBody>
      </p:sp>
      <p:sp>
        <p:nvSpPr>
          <p:cNvPr id="305" name="Google Shape;305;p31"/>
          <p:cNvSpPr txBox="1"/>
          <p:nvPr/>
        </p:nvSpPr>
        <p:spPr>
          <a:xfrm>
            <a:off x="-36750" y="510075"/>
            <a:ext cx="12265500" cy="846600"/>
          </a:xfrm>
          <a:prstGeom prst="rect">
            <a:avLst/>
          </a:prstGeom>
          <a:solidFill>
            <a:srgbClr val="FFE59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a:latin typeface="Nunito Black"/>
                <a:ea typeface="Nunito Black"/>
                <a:cs typeface="Nunito Black"/>
                <a:sym typeface="Nunito Black"/>
              </a:rPr>
              <a:t>REFERENCIAS</a:t>
            </a:r>
            <a:endParaRPr sz="4300">
              <a:latin typeface="Nunito Black"/>
              <a:ea typeface="Nunito Black"/>
              <a:cs typeface="Nunito Black"/>
              <a:sym typeface="Nunito Black"/>
            </a:endParaRPr>
          </a:p>
        </p:txBody>
      </p:sp>
      <p:sp>
        <p:nvSpPr>
          <p:cNvPr id="2" name="CuadroTexto 1">
            <a:extLst>
              <a:ext uri="{FF2B5EF4-FFF2-40B4-BE49-F238E27FC236}">
                <a16:creationId xmlns:a16="http://schemas.microsoft.com/office/drawing/2014/main" id="{242D5DDB-796D-4FFB-8B5D-A0B618C72969}"/>
              </a:ext>
            </a:extLst>
          </p:cNvPr>
          <p:cNvSpPr txBox="1"/>
          <p:nvPr/>
        </p:nvSpPr>
        <p:spPr>
          <a:xfrm>
            <a:off x="656823" y="1777285"/>
            <a:ext cx="10135673" cy="3693319"/>
          </a:xfrm>
          <a:prstGeom prst="rect">
            <a:avLst/>
          </a:prstGeom>
          <a:noFill/>
        </p:spPr>
        <p:txBody>
          <a:bodyPr wrap="square" rtlCol="0">
            <a:spAutoFit/>
          </a:bodyPr>
          <a:lstStyle/>
          <a:p>
            <a:endParaRPr lang="es-CO" sz="1800" b="0" i="0" u="none" strike="noStrike" baseline="0" dirty="0">
              <a:latin typeface="Times New Roman" panose="02020603050405020304" pitchFamily="18" charset="0"/>
            </a:endParaRPr>
          </a:p>
          <a:p>
            <a:r>
              <a:rPr lang="en-US" sz="1800" b="0" i="0" u="none" strike="noStrike" baseline="0" dirty="0">
                <a:latin typeface="+mj-lt"/>
              </a:rPr>
              <a:t>[1] “Top 5 Serverless Computing Tools | </a:t>
            </a:r>
            <a:r>
              <a:rPr lang="en-US" sz="1800" b="0" i="0" u="none" strike="noStrike" baseline="0" dirty="0" err="1">
                <a:latin typeface="+mj-lt"/>
              </a:rPr>
              <a:t>Knowldgenile</a:t>
            </a:r>
            <a:r>
              <a:rPr lang="en-US" sz="1800" b="0" i="0" u="none" strike="noStrike" baseline="0" dirty="0">
                <a:latin typeface="+mj-lt"/>
              </a:rPr>
              <a:t>”. https://www.knowledgenile.com/blogs/serverless-computing-tools/ (</a:t>
            </a:r>
            <a:r>
              <a:rPr lang="en-US" sz="1800" b="0" i="0" u="none" strike="noStrike" baseline="0" dirty="0" err="1">
                <a:latin typeface="+mj-lt"/>
              </a:rPr>
              <a:t>consultado</a:t>
            </a:r>
            <a:r>
              <a:rPr lang="en-US" sz="1800" b="0" i="0" u="none" strike="noStrike" baseline="0" dirty="0">
                <a:latin typeface="+mj-lt"/>
              </a:rPr>
              <a:t> </a:t>
            </a:r>
            <a:r>
              <a:rPr lang="en-US" sz="1800" b="0" i="0" u="none" strike="noStrike" baseline="0" dirty="0" err="1">
                <a:latin typeface="+mj-lt"/>
              </a:rPr>
              <a:t>nov.</a:t>
            </a:r>
            <a:r>
              <a:rPr lang="en-US" sz="1800" b="0" i="0" u="none" strike="noStrike" baseline="0" dirty="0">
                <a:latin typeface="+mj-lt"/>
              </a:rPr>
              <a:t> 09, 2021). </a:t>
            </a:r>
          </a:p>
          <a:p>
            <a:r>
              <a:rPr lang="es-CO" sz="1800" b="0" i="0" u="none" strike="noStrike" baseline="0" dirty="0">
                <a:latin typeface="+mj-lt"/>
              </a:rPr>
              <a:t>[2] “AWS Lambda – Características del producto”, </a:t>
            </a:r>
            <a:r>
              <a:rPr lang="es-CO" sz="1800" b="0" i="1" u="none" strike="noStrike" baseline="0" dirty="0">
                <a:latin typeface="+mj-lt"/>
              </a:rPr>
              <a:t>Amazon Web </a:t>
            </a:r>
            <a:r>
              <a:rPr lang="es-CO" sz="1800" b="0" i="1" u="none" strike="noStrike" baseline="0" dirty="0" err="1">
                <a:latin typeface="+mj-lt"/>
              </a:rPr>
              <a:t>Services</a:t>
            </a:r>
            <a:r>
              <a:rPr lang="es-CO" sz="1800" b="0" i="1" u="none" strike="noStrike" baseline="0" dirty="0">
                <a:latin typeface="+mj-lt"/>
              </a:rPr>
              <a:t>, Inc. </a:t>
            </a:r>
            <a:r>
              <a:rPr lang="es-CO" sz="1800" b="0" i="0" u="none" strike="noStrike" baseline="0" dirty="0">
                <a:latin typeface="+mj-lt"/>
              </a:rPr>
              <a:t>https://aws.amazon.com/es/lambda/features/ (consultado nov. 09, 2021). </a:t>
            </a:r>
          </a:p>
          <a:p>
            <a:r>
              <a:rPr lang="es-ES" sz="1800" b="0" i="0" u="none" strike="noStrike" baseline="0" dirty="0">
                <a:latin typeface="+mj-lt"/>
              </a:rPr>
              <a:t>[3] “ QUE ES AWS LAMBDA? INTRODUCCION EN ESPAÑOL A SERVERLESS EN AWS - YouTube”. https://www.youtube.com/watch?v=1wNb_RMvI9E (consultado nov. 09, 2021). </a:t>
            </a:r>
          </a:p>
          <a:p>
            <a:r>
              <a:rPr lang="es-CO" sz="1800" b="0" i="0" u="none" strike="noStrike" baseline="0" dirty="0">
                <a:latin typeface="+mj-lt"/>
              </a:rPr>
              <a:t>[4] miguel </a:t>
            </a:r>
            <a:r>
              <a:rPr lang="es-CO" sz="1800" b="0" i="0" u="none" strike="noStrike" baseline="0" dirty="0" err="1">
                <a:latin typeface="+mj-lt"/>
              </a:rPr>
              <a:t>rodriguez</a:t>
            </a:r>
            <a:r>
              <a:rPr lang="es-CO" sz="1800" b="0" i="0" u="none" strike="noStrike" baseline="0" dirty="0">
                <a:latin typeface="+mj-lt"/>
              </a:rPr>
              <a:t>, </a:t>
            </a:r>
            <a:r>
              <a:rPr lang="es-CO" sz="1800" b="0" i="1" u="none" strike="noStrike" baseline="0" dirty="0">
                <a:latin typeface="+mj-lt"/>
              </a:rPr>
              <a:t>AWS Lambda </a:t>
            </a:r>
            <a:r>
              <a:rPr lang="es-CO" sz="1800" b="0" i="1" u="none" strike="noStrike" baseline="0" dirty="0" err="1">
                <a:latin typeface="+mj-lt"/>
              </a:rPr>
              <a:t>Node</a:t>
            </a:r>
            <a:r>
              <a:rPr lang="es-CO" sz="1800" b="0" i="1" u="none" strike="noStrike" baseline="0" dirty="0">
                <a:latin typeface="+mj-lt"/>
              </a:rPr>
              <a:t> JS , API </a:t>
            </a:r>
            <a:r>
              <a:rPr lang="es-CO" sz="1800" b="0" i="1" u="none" strike="noStrike" baseline="0" dirty="0" err="1">
                <a:latin typeface="+mj-lt"/>
              </a:rPr>
              <a:t>Rest</a:t>
            </a:r>
            <a:r>
              <a:rPr lang="es-CO" sz="1800" b="0" i="1" u="none" strike="noStrike" baseline="0" dirty="0">
                <a:latin typeface="+mj-lt"/>
              </a:rPr>
              <a:t> y RDS </a:t>
            </a:r>
            <a:r>
              <a:rPr lang="es-CO" sz="1800" b="0" i="1" u="none" strike="noStrike" baseline="0" dirty="0" err="1">
                <a:latin typeface="+mj-lt"/>
              </a:rPr>
              <a:t>Mysql</a:t>
            </a:r>
            <a:r>
              <a:rPr lang="es-CO" sz="1800" b="0" i="1" u="none" strike="noStrike" baseline="0" dirty="0">
                <a:latin typeface="+mj-lt"/>
              </a:rPr>
              <a:t> ejemplo CRUD</a:t>
            </a:r>
            <a:r>
              <a:rPr lang="es-CO" sz="1800" b="0" i="0" u="none" strike="noStrike" baseline="0" dirty="0">
                <a:latin typeface="+mj-lt"/>
              </a:rPr>
              <a:t>, (sep. 21, 2021). Consultado: nov. 09, 2021. [En línea Video]. Disponible en: https://www.youtube.com/watch?v=da6E0R2grfo </a:t>
            </a:r>
          </a:p>
          <a:p>
            <a:r>
              <a:rPr lang="es-ES" sz="1800" b="0" i="0" u="none" strike="noStrike" baseline="0" dirty="0">
                <a:latin typeface="+mj-lt"/>
              </a:rPr>
              <a:t>[5] “Introducción al Lambda - AWS Lambda”. https://docs.aws.amazon.com/es_es/lambda/latest/dg/getting-started.html (consultado nov. 09, 2021).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Google Shape;25;p8"/>
          <p:cNvSpPr txBox="1"/>
          <p:nvPr/>
        </p:nvSpPr>
        <p:spPr>
          <a:xfrm>
            <a:off x="-36750" y="533050"/>
            <a:ext cx="12265500" cy="846600"/>
          </a:xfrm>
          <a:prstGeom prst="rect">
            <a:avLst/>
          </a:prstGeom>
          <a:solidFill>
            <a:srgbClr val="FF9900"/>
          </a:solid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CO" sz="4300" b="1">
                <a:solidFill>
                  <a:schemeClr val="dk1"/>
                </a:solidFill>
              </a:rPr>
              <a:t>Introducción</a:t>
            </a:r>
            <a:endParaRPr sz="2600" b="1">
              <a:solidFill>
                <a:schemeClr val="dk1"/>
              </a:solidFill>
            </a:endParaRPr>
          </a:p>
        </p:txBody>
      </p:sp>
      <p:sp>
        <p:nvSpPr>
          <p:cNvPr id="2" name="CuadroTexto 1">
            <a:extLst>
              <a:ext uri="{FF2B5EF4-FFF2-40B4-BE49-F238E27FC236}">
                <a16:creationId xmlns:a16="http://schemas.microsoft.com/office/drawing/2014/main" id="{75D352AB-14EA-4764-89D0-8FB55F35FF42}"/>
              </a:ext>
            </a:extLst>
          </p:cNvPr>
          <p:cNvSpPr txBox="1"/>
          <p:nvPr/>
        </p:nvSpPr>
        <p:spPr>
          <a:xfrm>
            <a:off x="731519" y="1767006"/>
            <a:ext cx="9411286" cy="3323987"/>
          </a:xfrm>
          <a:prstGeom prst="rect">
            <a:avLst/>
          </a:prstGeom>
          <a:noFill/>
        </p:spPr>
        <p:txBody>
          <a:bodyPr wrap="square" rtlCol="0">
            <a:spAutoFit/>
          </a:bodyPr>
          <a:lstStyle/>
          <a:p>
            <a:pPr algn="l"/>
            <a:endParaRPr lang="es-CO" sz="1800" b="0" i="0" u="none" strike="noStrike" baseline="0" dirty="0">
              <a:solidFill>
                <a:srgbClr val="000000"/>
              </a:solidFill>
              <a:latin typeface="Times New Roman" panose="02020603050405020304" pitchFamily="18" charset="0"/>
            </a:endParaRPr>
          </a:p>
          <a:p>
            <a:pPr algn="just"/>
            <a:r>
              <a:rPr lang="es-ES" sz="2400" b="0" i="0" u="none" strike="noStrike" baseline="0" dirty="0">
                <a:solidFill>
                  <a:srgbClr val="000000"/>
                </a:solidFill>
                <a:latin typeface="Times New Roman" panose="02020603050405020304" pitchFamily="18" charset="0"/>
              </a:rPr>
              <a:t> La aplicación a llevar a cabo es el reconocimiento biométrico, basado en una imagen guardada en un almacenamiento en la nube (Amazon S3). </a:t>
            </a:r>
          </a:p>
          <a:p>
            <a:pPr algn="just"/>
            <a:endParaRPr lang="es-ES" sz="2400" dirty="0">
              <a:latin typeface="Times New Roman" panose="02020603050405020304" pitchFamily="18" charset="0"/>
            </a:endParaRPr>
          </a:p>
          <a:p>
            <a:pPr algn="just"/>
            <a:r>
              <a:rPr lang="es-ES" sz="2400" b="0" i="0" u="none" strike="noStrike" baseline="0" dirty="0">
                <a:solidFill>
                  <a:srgbClr val="000000"/>
                </a:solidFill>
                <a:latin typeface="Times New Roman" panose="02020603050405020304" pitchFamily="18" charset="0"/>
              </a:rPr>
              <a:t>El funcionamiento de esta a rasgos simples es la comparación de la imagen tomada por la cámara con la imagen almacenada en la base de datos, donde dentro de las variables de la base de datos se encuentran, el documento, un correo electrónico y una vez realizada la comparación un porcentaje de similitud entre las imágenes. </a:t>
            </a:r>
            <a:endParaRPr lang="es-CO"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p:nvPr/>
        </p:nvSpPr>
        <p:spPr>
          <a:xfrm>
            <a:off x="-36750" y="510075"/>
            <a:ext cx="12265500" cy="846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b="1"/>
              <a:t>Cifras.</a:t>
            </a:r>
            <a:endParaRPr sz="4300" b="1"/>
          </a:p>
        </p:txBody>
      </p:sp>
      <p:sp>
        <p:nvSpPr>
          <p:cNvPr id="132" name="Google Shape;132;p18"/>
          <p:cNvSpPr txBox="1"/>
          <p:nvPr/>
        </p:nvSpPr>
        <p:spPr>
          <a:xfrm>
            <a:off x="-36750" y="510075"/>
            <a:ext cx="12265500" cy="846600"/>
          </a:xfrm>
          <a:prstGeom prst="rect">
            <a:avLst/>
          </a:prstGeom>
          <a:solidFill>
            <a:srgbClr val="FFE59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a:latin typeface="Nunito Black"/>
                <a:ea typeface="Nunito Black"/>
                <a:cs typeface="Nunito Black"/>
                <a:sym typeface="Nunito Black"/>
              </a:rPr>
              <a:t>OBJETIVOS</a:t>
            </a:r>
            <a:endParaRPr sz="4300">
              <a:latin typeface="Nunito Black"/>
              <a:ea typeface="Nunito Black"/>
              <a:cs typeface="Nunito Black"/>
              <a:sym typeface="Nunito Black"/>
            </a:endParaRPr>
          </a:p>
        </p:txBody>
      </p:sp>
      <p:sp>
        <p:nvSpPr>
          <p:cNvPr id="133" name="Google Shape;133;p18"/>
          <p:cNvSpPr txBox="1"/>
          <p:nvPr/>
        </p:nvSpPr>
        <p:spPr>
          <a:xfrm>
            <a:off x="672961" y="1817550"/>
            <a:ext cx="3292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2000" dirty="0">
                <a:latin typeface="Nunito Black"/>
                <a:ea typeface="Nunito Black"/>
                <a:cs typeface="Nunito Black"/>
                <a:sym typeface="Nunito Black"/>
              </a:rPr>
              <a:t>OBJETIVOS GENERALES</a:t>
            </a:r>
            <a:endParaRPr sz="2000" dirty="0">
              <a:latin typeface="Nunito Black"/>
              <a:ea typeface="Nunito Black"/>
              <a:cs typeface="Nunito Black"/>
              <a:sym typeface="Nunito Black"/>
            </a:endParaRPr>
          </a:p>
        </p:txBody>
      </p:sp>
      <p:sp>
        <p:nvSpPr>
          <p:cNvPr id="134" name="Google Shape;134;p18"/>
          <p:cNvSpPr txBox="1"/>
          <p:nvPr/>
        </p:nvSpPr>
        <p:spPr>
          <a:xfrm>
            <a:off x="672961" y="3518413"/>
            <a:ext cx="3673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2000" dirty="0">
                <a:latin typeface="Nunito Black"/>
                <a:ea typeface="Nunito Black"/>
                <a:cs typeface="Nunito Black"/>
                <a:sym typeface="Nunito Black"/>
              </a:rPr>
              <a:t>OBJETIVOS ESPECÍFICOS</a:t>
            </a:r>
            <a:endParaRPr sz="2000" dirty="0">
              <a:latin typeface="Nunito Black"/>
              <a:ea typeface="Nunito Black"/>
              <a:cs typeface="Nunito Black"/>
              <a:sym typeface="Nunito Black"/>
            </a:endParaRPr>
          </a:p>
        </p:txBody>
      </p:sp>
      <p:sp>
        <p:nvSpPr>
          <p:cNvPr id="135" name="Google Shape;135;p18"/>
          <p:cNvSpPr txBox="1"/>
          <p:nvPr/>
        </p:nvSpPr>
        <p:spPr>
          <a:xfrm>
            <a:off x="672961" y="2325693"/>
            <a:ext cx="11568214" cy="1015632"/>
          </a:xfrm>
          <a:prstGeom prst="rect">
            <a:avLst/>
          </a:prstGeom>
          <a:noFill/>
          <a:ln>
            <a:noFill/>
          </a:ln>
        </p:spPr>
        <p:txBody>
          <a:bodyPr spcFirstLastPara="1" wrap="square" lIns="91425" tIns="91425" rIns="91425" bIns="91425" anchor="t" anchorCtr="0">
            <a:spAutoFit/>
          </a:bodyPr>
          <a:lstStyle/>
          <a:p>
            <a:pPr algn="l"/>
            <a:endParaRPr lang="es-CO" sz="1800" b="0" i="0" u="none" strike="noStrike" baseline="0" dirty="0">
              <a:solidFill>
                <a:srgbClr val="000000"/>
              </a:solidFill>
              <a:latin typeface="Times New Roman" panose="02020603050405020304" pitchFamily="18" charset="0"/>
            </a:endParaRPr>
          </a:p>
          <a:p>
            <a:r>
              <a:rPr lang="es-ES" sz="1800" b="0" i="0" u="none" strike="noStrike" baseline="0" dirty="0">
                <a:solidFill>
                  <a:srgbClr val="000000"/>
                </a:solidFill>
                <a:latin typeface="+mn-lt"/>
              </a:rPr>
              <a:t>Realizar e implementar una aplicación la cual mediante la toma de una foto realice una comparación biométrica donde si la similitud está por encima del 95% almacene los datos relacionados con este ingreso. </a:t>
            </a:r>
            <a:endParaRPr sz="2300" dirty="0">
              <a:solidFill>
                <a:schemeClr val="dk1"/>
              </a:solidFill>
              <a:latin typeface="+mn-lt"/>
              <a:ea typeface="Nunito"/>
              <a:cs typeface="Nunito"/>
              <a:sym typeface="Nunito"/>
            </a:endParaRPr>
          </a:p>
        </p:txBody>
      </p:sp>
      <p:sp>
        <p:nvSpPr>
          <p:cNvPr id="136" name="Google Shape;136;p18"/>
          <p:cNvSpPr txBox="1"/>
          <p:nvPr/>
        </p:nvSpPr>
        <p:spPr>
          <a:xfrm>
            <a:off x="672961" y="3764713"/>
            <a:ext cx="8795100" cy="2123628"/>
          </a:xfrm>
          <a:prstGeom prst="rect">
            <a:avLst/>
          </a:prstGeom>
          <a:noFill/>
          <a:ln>
            <a:noFill/>
          </a:ln>
        </p:spPr>
        <p:txBody>
          <a:bodyPr spcFirstLastPara="1" wrap="square" lIns="91425" tIns="91425" rIns="91425" bIns="91425" anchor="t" anchorCtr="0">
            <a:spAutoFit/>
          </a:bodyPr>
          <a:lstStyle/>
          <a:p>
            <a:pPr algn="l"/>
            <a:endParaRPr lang="es-CO" sz="1800" b="0" i="0" u="none" strike="noStrike" baseline="0" dirty="0">
              <a:solidFill>
                <a:srgbClr val="000000"/>
              </a:solidFill>
              <a:latin typeface="Times New Roman" panose="02020603050405020304" pitchFamily="18" charset="0"/>
            </a:endParaRPr>
          </a:p>
          <a:p>
            <a:r>
              <a:rPr lang="es-CO" sz="1800" b="0" i="0" u="none" strike="noStrike" baseline="0" dirty="0">
                <a:solidFill>
                  <a:srgbClr val="000000"/>
                </a:solidFill>
                <a:latin typeface="Times New Roman" panose="02020603050405020304" pitchFamily="18" charset="0"/>
              </a:rPr>
              <a:t> </a:t>
            </a:r>
          </a:p>
          <a:p>
            <a:pPr marL="285750" indent="-285750" algn="just">
              <a:buFont typeface="Wingdings" panose="05000000000000000000" pitchFamily="2" charset="2"/>
              <a:buChar char="v"/>
            </a:pPr>
            <a:r>
              <a:rPr lang="es-ES" sz="1800" b="0" i="0" u="none" strike="noStrike" baseline="0" dirty="0">
                <a:solidFill>
                  <a:srgbClr val="000000"/>
                </a:solidFill>
                <a:latin typeface="+mn-lt"/>
              </a:rPr>
              <a:t>Utilizar la herramienta ofrecida por Amazon Web </a:t>
            </a:r>
            <a:r>
              <a:rPr lang="es-ES" sz="1800" b="0" i="0" u="none" strike="noStrike" baseline="0" dirty="0" err="1">
                <a:solidFill>
                  <a:srgbClr val="000000"/>
                </a:solidFill>
                <a:latin typeface="+mn-lt"/>
              </a:rPr>
              <a:t>Services</a:t>
            </a:r>
            <a:r>
              <a:rPr lang="es-ES" sz="1800" b="0" i="0" u="none" strike="noStrike" baseline="0" dirty="0">
                <a:solidFill>
                  <a:srgbClr val="000000"/>
                </a:solidFill>
                <a:latin typeface="+mn-lt"/>
              </a:rPr>
              <a:t> cómo lo es AWS Lambda. </a:t>
            </a:r>
          </a:p>
          <a:p>
            <a:pPr marL="285750" indent="-285750" algn="just">
              <a:buFont typeface="Wingdings" panose="05000000000000000000" pitchFamily="2" charset="2"/>
              <a:buChar char="v"/>
            </a:pPr>
            <a:r>
              <a:rPr lang="es-ES" sz="1800" b="0" i="0" u="none" strike="noStrike" baseline="0" dirty="0">
                <a:solidFill>
                  <a:srgbClr val="000000"/>
                </a:solidFill>
                <a:latin typeface="+mn-lt"/>
              </a:rPr>
              <a:t>Utilizar base de datos, donde la designada o escogida para el desarrollo de esta aplicación es </a:t>
            </a:r>
            <a:r>
              <a:rPr lang="es-ES" sz="1800" b="0" i="0" u="none" strike="noStrike" baseline="0" dirty="0" err="1">
                <a:solidFill>
                  <a:srgbClr val="000000"/>
                </a:solidFill>
                <a:latin typeface="+mn-lt"/>
              </a:rPr>
              <a:t>Mysql</a:t>
            </a:r>
            <a:r>
              <a:rPr lang="es-ES" sz="1800" dirty="0">
                <a:latin typeface="+mn-lt"/>
              </a:rPr>
              <a:t> y </a:t>
            </a:r>
            <a:r>
              <a:rPr lang="es-ES" sz="1800" dirty="0" err="1">
                <a:latin typeface="+mn-lt"/>
              </a:rPr>
              <a:t>amazon</a:t>
            </a:r>
            <a:r>
              <a:rPr lang="es-ES" sz="1800" dirty="0">
                <a:latin typeface="+mn-lt"/>
              </a:rPr>
              <a:t> </a:t>
            </a:r>
            <a:r>
              <a:rPr lang="es-ES" sz="1800" dirty="0" err="1">
                <a:latin typeface="+mn-lt"/>
              </a:rPr>
              <a:t>dynamoDB</a:t>
            </a:r>
            <a:r>
              <a:rPr lang="es-ES" sz="1800" dirty="0">
                <a:latin typeface="+mn-lt"/>
              </a:rPr>
              <a:t>. </a:t>
            </a:r>
            <a:r>
              <a:rPr lang="es-ES" sz="1800" b="0" i="0" u="none" strike="noStrike" baseline="0" dirty="0">
                <a:solidFill>
                  <a:srgbClr val="000000"/>
                </a:solidFill>
                <a:latin typeface="+mn-lt"/>
              </a:rPr>
              <a:t> </a:t>
            </a:r>
          </a:p>
          <a:p>
            <a:pPr marL="285750" indent="-285750" algn="just">
              <a:buFont typeface="Wingdings" panose="05000000000000000000" pitchFamily="2" charset="2"/>
              <a:buChar char="v"/>
            </a:pPr>
            <a:r>
              <a:rPr lang="es-ES" sz="1800" b="0" i="0" u="none" strike="noStrike" baseline="0" dirty="0">
                <a:solidFill>
                  <a:srgbClr val="000000"/>
                </a:solidFill>
                <a:latin typeface="+mn-lt"/>
              </a:rPr>
              <a:t>Utilización de un </a:t>
            </a:r>
            <a:r>
              <a:rPr lang="es-ES" sz="1800" b="0" i="0" u="none" strike="noStrike" baseline="0" dirty="0" err="1">
                <a:solidFill>
                  <a:srgbClr val="000000"/>
                </a:solidFill>
                <a:latin typeface="+mn-lt"/>
              </a:rPr>
              <a:t>gateway</a:t>
            </a:r>
            <a:r>
              <a:rPr lang="es-ES" sz="1800" b="0" i="0" u="none" strike="noStrike" baseline="0" dirty="0">
                <a:solidFill>
                  <a:srgbClr val="000000"/>
                </a:solidFill>
                <a:latin typeface="+mn-lt"/>
              </a:rPr>
              <a:t> para lanzar la página web del aplicativo.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p:nvPr/>
        </p:nvSpPr>
        <p:spPr>
          <a:xfrm>
            <a:off x="-36750" y="510075"/>
            <a:ext cx="12265500" cy="846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b="1"/>
              <a:t>Cifras.</a:t>
            </a:r>
            <a:endParaRPr sz="4300" b="1"/>
          </a:p>
        </p:txBody>
      </p:sp>
      <p:sp>
        <p:nvSpPr>
          <p:cNvPr id="132" name="Google Shape;132;p18"/>
          <p:cNvSpPr txBox="1"/>
          <p:nvPr/>
        </p:nvSpPr>
        <p:spPr>
          <a:xfrm>
            <a:off x="-36750" y="510075"/>
            <a:ext cx="12265500" cy="846600"/>
          </a:xfrm>
          <a:prstGeom prst="rect">
            <a:avLst/>
          </a:prstGeom>
          <a:solidFill>
            <a:srgbClr val="FFE59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dirty="0">
                <a:latin typeface="Nunito Black"/>
                <a:ea typeface="Nunito Black"/>
                <a:cs typeface="Nunito Black"/>
                <a:sym typeface="Nunito Black"/>
              </a:rPr>
              <a:t>¿Qué es AWS lambda?</a:t>
            </a:r>
            <a:endParaRPr sz="4300" dirty="0">
              <a:latin typeface="Nunito Black"/>
              <a:ea typeface="Nunito Black"/>
              <a:cs typeface="Nunito Black"/>
              <a:sym typeface="Nunito Black"/>
            </a:endParaRPr>
          </a:p>
        </p:txBody>
      </p:sp>
      <p:sp>
        <p:nvSpPr>
          <p:cNvPr id="135" name="Google Shape;135;p18"/>
          <p:cNvSpPr txBox="1"/>
          <p:nvPr/>
        </p:nvSpPr>
        <p:spPr>
          <a:xfrm>
            <a:off x="311893" y="1356675"/>
            <a:ext cx="11568214" cy="2616070"/>
          </a:xfrm>
          <a:prstGeom prst="rect">
            <a:avLst/>
          </a:prstGeom>
          <a:noFill/>
          <a:ln>
            <a:noFill/>
          </a:ln>
        </p:spPr>
        <p:txBody>
          <a:bodyPr spcFirstLastPara="1" wrap="square" lIns="91425" tIns="91425" rIns="91425" bIns="91425" anchor="t" anchorCtr="0">
            <a:spAutoFit/>
          </a:bodyPr>
          <a:lstStyle/>
          <a:p>
            <a:pPr algn="l"/>
            <a:endParaRPr lang="es-CO" sz="1800" b="0" i="0" u="none" strike="noStrike" baseline="0" dirty="0">
              <a:solidFill>
                <a:srgbClr val="000000"/>
              </a:solidFill>
              <a:latin typeface="Times New Roman" panose="02020603050405020304" pitchFamily="18" charset="0"/>
            </a:endParaRPr>
          </a:p>
          <a:p>
            <a:pPr algn="just"/>
            <a:r>
              <a:rPr lang="es-ES" sz="2000" b="0" i="0" dirty="0">
                <a:solidFill>
                  <a:srgbClr val="16191F"/>
                </a:solidFill>
                <a:effectLst/>
                <a:latin typeface="+mn-lt"/>
              </a:rPr>
              <a:t>Lambda es un servicio informático que permite ejecutar código sin aprovisionar ni administrar servidores.</a:t>
            </a:r>
          </a:p>
          <a:p>
            <a:pPr algn="just"/>
            <a:endParaRPr lang="es-ES" sz="2000" dirty="0">
              <a:solidFill>
                <a:srgbClr val="16191F"/>
              </a:solidFill>
              <a:latin typeface="+mn-lt"/>
              <a:ea typeface="Nunito"/>
              <a:cs typeface="Nunito"/>
              <a:sym typeface="Nunito"/>
            </a:endParaRPr>
          </a:p>
          <a:p>
            <a:pPr algn="just"/>
            <a:r>
              <a:rPr lang="es-ES" sz="2000" b="0" i="0" dirty="0">
                <a:solidFill>
                  <a:srgbClr val="16191F"/>
                </a:solidFill>
                <a:effectLst/>
                <a:latin typeface="+mn-lt"/>
              </a:rPr>
              <a:t>Lambda ejecuta el código en una infraestructura informática de alta disponibilidad y realiza todas las tareas de administración de los recursos informáticos, incluido el mantenimiento del servidor y del sistema operativo, el aprovisionamiento de capacidad y el escalado automático, así como la monitorización del código y las funciones de registro.</a:t>
            </a:r>
            <a:endParaRPr sz="2000" dirty="0">
              <a:solidFill>
                <a:schemeClr val="dk1"/>
              </a:solidFill>
              <a:latin typeface="+mn-lt"/>
              <a:ea typeface="Nunito"/>
              <a:cs typeface="Nunito"/>
              <a:sym typeface="Nunito"/>
            </a:endParaRPr>
          </a:p>
        </p:txBody>
      </p:sp>
      <p:pic>
        <p:nvPicPr>
          <p:cNvPr id="3" name="Imagen 2">
            <a:extLst>
              <a:ext uri="{FF2B5EF4-FFF2-40B4-BE49-F238E27FC236}">
                <a16:creationId xmlns:a16="http://schemas.microsoft.com/office/drawing/2014/main" id="{55073441-ACC0-4D21-A4DD-1CE773BBA4F8}"/>
              </a:ext>
            </a:extLst>
          </p:cNvPr>
          <p:cNvPicPr>
            <a:picLocks noChangeAspect="1"/>
          </p:cNvPicPr>
          <p:nvPr/>
        </p:nvPicPr>
        <p:blipFill>
          <a:blip r:embed="rId3"/>
          <a:stretch>
            <a:fillRect/>
          </a:stretch>
        </p:blipFill>
        <p:spPr>
          <a:xfrm>
            <a:off x="4953733" y="3972745"/>
            <a:ext cx="2494548" cy="2299192"/>
          </a:xfrm>
          <a:prstGeom prst="rect">
            <a:avLst/>
          </a:prstGeom>
        </p:spPr>
      </p:pic>
    </p:spTree>
    <p:extLst>
      <p:ext uri="{BB962C8B-B14F-4D97-AF65-F5344CB8AC3E}">
        <p14:creationId xmlns:p14="http://schemas.microsoft.com/office/powerpoint/2010/main" val="2979980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p:nvPr/>
        </p:nvSpPr>
        <p:spPr>
          <a:xfrm>
            <a:off x="-36750" y="510075"/>
            <a:ext cx="12265500" cy="846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b="1"/>
              <a:t>Cifras.</a:t>
            </a:r>
            <a:endParaRPr sz="4300" b="1"/>
          </a:p>
        </p:txBody>
      </p:sp>
      <p:sp>
        <p:nvSpPr>
          <p:cNvPr id="132" name="Google Shape;132;p18"/>
          <p:cNvSpPr txBox="1"/>
          <p:nvPr/>
        </p:nvSpPr>
        <p:spPr>
          <a:xfrm>
            <a:off x="-36750" y="510075"/>
            <a:ext cx="12265500" cy="846600"/>
          </a:xfrm>
          <a:prstGeom prst="rect">
            <a:avLst/>
          </a:prstGeom>
          <a:solidFill>
            <a:srgbClr val="FFE59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dirty="0">
                <a:latin typeface="Nunito Black"/>
                <a:ea typeface="Nunito Black"/>
                <a:cs typeface="Nunito Black"/>
                <a:sym typeface="Nunito Black"/>
              </a:rPr>
              <a:t>¿Cuál es la competencia?</a:t>
            </a:r>
            <a:endParaRPr sz="4300" dirty="0">
              <a:latin typeface="Nunito Black"/>
              <a:ea typeface="Nunito Black"/>
              <a:cs typeface="Nunito Black"/>
              <a:sym typeface="Nunito Black"/>
            </a:endParaRPr>
          </a:p>
        </p:txBody>
      </p:sp>
      <p:pic>
        <p:nvPicPr>
          <p:cNvPr id="4" name="Imagen 3">
            <a:extLst>
              <a:ext uri="{FF2B5EF4-FFF2-40B4-BE49-F238E27FC236}">
                <a16:creationId xmlns:a16="http://schemas.microsoft.com/office/drawing/2014/main" id="{5C119C72-D35A-4929-B560-967C48DAA0BD}"/>
              </a:ext>
            </a:extLst>
          </p:cNvPr>
          <p:cNvPicPr>
            <a:picLocks noChangeAspect="1"/>
          </p:cNvPicPr>
          <p:nvPr/>
        </p:nvPicPr>
        <p:blipFill>
          <a:blip r:embed="rId3"/>
          <a:stretch>
            <a:fillRect/>
          </a:stretch>
        </p:blipFill>
        <p:spPr>
          <a:xfrm>
            <a:off x="381000" y="1356675"/>
            <a:ext cx="5401614" cy="3042909"/>
          </a:xfrm>
          <a:prstGeom prst="rect">
            <a:avLst/>
          </a:prstGeom>
        </p:spPr>
      </p:pic>
      <p:pic>
        <p:nvPicPr>
          <p:cNvPr id="6" name="Imagen 5">
            <a:extLst>
              <a:ext uri="{FF2B5EF4-FFF2-40B4-BE49-F238E27FC236}">
                <a16:creationId xmlns:a16="http://schemas.microsoft.com/office/drawing/2014/main" id="{F43BA45A-87EE-43C5-BD9E-ED2209248869}"/>
              </a:ext>
            </a:extLst>
          </p:cNvPr>
          <p:cNvPicPr>
            <a:picLocks noChangeAspect="1"/>
          </p:cNvPicPr>
          <p:nvPr/>
        </p:nvPicPr>
        <p:blipFill>
          <a:blip r:embed="rId4"/>
          <a:stretch>
            <a:fillRect/>
          </a:stretch>
        </p:blipFill>
        <p:spPr>
          <a:xfrm>
            <a:off x="6307688" y="1764858"/>
            <a:ext cx="4892672" cy="2392989"/>
          </a:xfrm>
          <a:prstGeom prst="rect">
            <a:avLst/>
          </a:prstGeom>
        </p:spPr>
      </p:pic>
      <p:pic>
        <p:nvPicPr>
          <p:cNvPr id="10" name="Imagen 9">
            <a:extLst>
              <a:ext uri="{FF2B5EF4-FFF2-40B4-BE49-F238E27FC236}">
                <a16:creationId xmlns:a16="http://schemas.microsoft.com/office/drawing/2014/main" id="{05A08021-7986-42C8-8AD4-68AEB45CB397}"/>
              </a:ext>
            </a:extLst>
          </p:cNvPr>
          <p:cNvPicPr>
            <a:picLocks noChangeAspect="1"/>
          </p:cNvPicPr>
          <p:nvPr/>
        </p:nvPicPr>
        <p:blipFill>
          <a:blip r:embed="rId5"/>
          <a:stretch>
            <a:fillRect/>
          </a:stretch>
        </p:blipFill>
        <p:spPr>
          <a:xfrm>
            <a:off x="4388643" y="4391696"/>
            <a:ext cx="3414713" cy="1666875"/>
          </a:xfrm>
          <a:prstGeom prst="rect">
            <a:avLst/>
          </a:prstGeom>
        </p:spPr>
      </p:pic>
    </p:spTree>
    <p:extLst>
      <p:ext uri="{BB962C8B-B14F-4D97-AF65-F5344CB8AC3E}">
        <p14:creationId xmlns:p14="http://schemas.microsoft.com/office/powerpoint/2010/main" val="101138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p:nvPr/>
        </p:nvSpPr>
        <p:spPr>
          <a:xfrm>
            <a:off x="-36750" y="510075"/>
            <a:ext cx="12265500" cy="846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b="1"/>
              <a:t>Cifras.</a:t>
            </a:r>
            <a:endParaRPr sz="4300" b="1"/>
          </a:p>
        </p:txBody>
      </p:sp>
      <p:sp>
        <p:nvSpPr>
          <p:cNvPr id="132" name="Google Shape;132;p18"/>
          <p:cNvSpPr txBox="1"/>
          <p:nvPr/>
        </p:nvSpPr>
        <p:spPr>
          <a:xfrm>
            <a:off x="-36750" y="510075"/>
            <a:ext cx="12265500" cy="846600"/>
          </a:xfrm>
          <a:prstGeom prst="rect">
            <a:avLst/>
          </a:prstGeom>
          <a:solidFill>
            <a:srgbClr val="FFE59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dirty="0">
                <a:latin typeface="Nunito Black"/>
                <a:ea typeface="Nunito Black"/>
                <a:cs typeface="Nunito Black"/>
                <a:sym typeface="Nunito Black"/>
              </a:rPr>
              <a:t>¿Qué es </a:t>
            </a:r>
            <a:r>
              <a:rPr lang="es-CO" sz="4300" dirty="0" err="1">
                <a:latin typeface="Nunito Black"/>
                <a:ea typeface="Nunito Black"/>
                <a:cs typeface="Nunito Black"/>
                <a:sym typeface="Nunito Black"/>
              </a:rPr>
              <a:t>DynamoDB</a:t>
            </a:r>
            <a:r>
              <a:rPr lang="es-CO" sz="4300" dirty="0">
                <a:latin typeface="Nunito Black"/>
                <a:ea typeface="Nunito Black"/>
                <a:cs typeface="Nunito Black"/>
                <a:sym typeface="Nunito Black"/>
              </a:rPr>
              <a:t>?</a:t>
            </a:r>
            <a:endParaRPr sz="4300" dirty="0">
              <a:latin typeface="Nunito Black"/>
              <a:ea typeface="Nunito Black"/>
              <a:cs typeface="Nunito Black"/>
              <a:sym typeface="Nunito Black"/>
            </a:endParaRPr>
          </a:p>
        </p:txBody>
      </p:sp>
      <p:sp>
        <p:nvSpPr>
          <p:cNvPr id="2" name="CuadroTexto 1">
            <a:extLst>
              <a:ext uri="{FF2B5EF4-FFF2-40B4-BE49-F238E27FC236}">
                <a16:creationId xmlns:a16="http://schemas.microsoft.com/office/drawing/2014/main" id="{107D1B1E-F5E3-40C1-91CC-7C84EC661345}"/>
              </a:ext>
            </a:extLst>
          </p:cNvPr>
          <p:cNvSpPr txBox="1"/>
          <p:nvPr/>
        </p:nvSpPr>
        <p:spPr>
          <a:xfrm>
            <a:off x="489397" y="1905505"/>
            <a:ext cx="10947041" cy="2677656"/>
          </a:xfrm>
          <a:prstGeom prst="rect">
            <a:avLst/>
          </a:prstGeom>
          <a:noFill/>
        </p:spPr>
        <p:txBody>
          <a:bodyPr wrap="square" rtlCol="0">
            <a:spAutoFit/>
          </a:bodyPr>
          <a:lstStyle/>
          <a:p>
            <a:pPr marL="457200" indent="-457200" algn="just">
              <a:buFont typeface="Wingdings" panose="05000000000000000000" pitchFamily="2" charset="2"/>
              <a:buChar char="v"/>
            </a:pPr>
            <a:r>
              <a:rPr lang="es-ES" sz="2400" b="0" i="0" dirty="0">
                <a:solidFill>
                  <a:schemeClr val="tx1"/>
                </a:solidFill>
                <a:effectLst/>
                <a:latin typeface="+mn-lt"/>
              </a:rPr>
              <a:t>Amazon </a:t>
            </a:r>
            <a:r>
              <a:rPr lang="es-ES" sz="2400" b="0" i="0" dirty="0" err="1">
                <a:solidFill>
                  <a:schemeClr val="tx1"/>
                </a:solidFill>
                <a:effectLst/>
                <a:latin typeface="+mn-lt"/>
              </a:rPr>
              <a:t>DynamoDB</a:t>
            </a:r>
            <a:r>
              <a:rPr lang="es-ES" sz="2400" b="0" i="0" dirty="0">
                <a:solidFill>
                  <a:schemeClr val="tx1"/>
                </a:solidFill>
                <a:effectLst/>
                <a:latin typeface="+mn-lt"/>
              </a:rPr>
              <a:t> es una base de datos de clave-valor y documentos que ofrece rendimiento en milisegundos de un solo dígito a cualquier escala</a:t>
            </a:r>
            <a:endParaRPr lang="es-ES" sz="2400" dirty="0">
              <a:solidFill>
                <a:schemeClr val="tx1"/>
              </a:solidFill>
              <a:latin typeface="+mn-lt"/>
            </a:endParaRPr>
          </a:p>
          <a:p>
            <a:pPr marL="457200" indent="-457200" algn="just">
              <a:buFont typeface="Wingdings" panose="05000000000000000000" pitchFamily="2" charset="2"/>
              <a:buChar char="v"/>
            </a:pPr>
            <a:endParaRPr lang="es-ES" sz="2400" b="0" i="0" dirty="0">
              <a:solidFill>
                <a:schemeClr val="tx1"/>
              </a:solidFill>
              <a:effectLst/>
              <a:latin typeface="+mn-lt"/>
            </a:endParaRPr>
          </a:p>
          <a:p>
            <a:pPr marL="457200" indent="-457200" algn="just">
              <a:buFont typeface="Wingdings" panose="05000000000000000000" pitchFamily="2" charset="2"/>
              <a:buChar char="v"/>
            </a:pPr>
            <a:r>
              <a:rPr lang="es-ES" sz="2400" b="0" i="0" dirty="0">
                <a:solidFill>
                  <a:schemeClr val="tx1"/>
                </a:solidFill>
                <a:effectLst/>
                <a:latin typeface="+mn-lt"/>
              </a:rPr>
              <a:t>Se trata de una base de datos duradera de varias regiones y con varios maestros, completamente administrada, que cuenta con copia de seguridad, restauración y seguridad integradas, y almacenamiento de caché en memoria para aplicaciones a escala de Internet. </a:t>
            </a:r>
            <a:endParaRPr lang="es-CO" sz="2400" dirty="0">
              <a:solidFill>
                <a:schemeClr val="tx1"/>
              </a:solidFill>
              <a:latin typeface="+mn-lt"/>
            </a:endParaRPr>
          </a:p>
        </p:txBody>
      </p:sp>
      <p:pic>
        <p:nvPicPr>
          <p:cNvPr id="4" name="Imagen 3">
            <a:extLst>
              <a:ext uri="{FF2B5EF4-FFF2-40B4-BE49-F238E27FC236}">
                <a16:creationId xmlns:a16="http://schemas.microsoft.com/office/drawing/2014/main" id="{E8FD479C-7AA2-4C48-B05D-459485A7CD2B}"/>
              </a:ext>
            </a:extLst>
          </p:cNvPr>
          <p:cNvPicPr>
            <a:picLocks noChangeAspect="1"/>
          </p:cNvPicPr>
          <p:nvPr/>
        </p:nvPicPr>
        <p:blipFill>
          <a:blip r:embed="rId3"/>
          <a:stretch>
            <a:fillRect/>
          </a:stretch>
        </p:blipFill>
        <p:spPr>
          <a:xfrm>
            <a:off x="4408331" y="4839815"/>
            <a:ext cx="2855354" cy="1508110"/>
          </a:xfrm>
          <a:prstGeom prst="rect">
            <a:avLst/>
          </a:prstGeom>
        </p:spPr>
      </p:pic>
    </p:spTree>
    <p:extLst>
      <p:ext uri="{BB962C8B-B14F-4D97-AF65-F5344CB8AC3E}">
        <p14:creationId xmlns:p14="http://schemas.microsoft.com/office/powerpoint/2010/main" val="1676812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p:nvPr/>
        </p:nvSpPr>
        <p:spPr>
          <a:xfrm>
            <a:off x="-36750" y="510075"/>
            <a:ext cx="12265500" cy="846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b="1"/>
              <a:t>Cifras.</a:t>
            </a:r>
            <a:endParaRPr sz="4300" b="1"/>
          </a:p>
        </p:txBody>
      </p:sp>
      <p:sp>
        <p:nvSpPr>
          <p:cNvPr id="132" name="Google Shape;132;p18"/>
          <p:cNvSpPr txBox="1"/>
          <p:nvPr/>
        </p:nvSpPr>
        <p:spPr>
          <a:xfrm>
            <a:off x="-36750" y="510075"/>
            <a:ext cx="12265500" cy="846600"/>
          </a:xfrm>
          <a:prstGeom prst="rect">
            <a:avLst/>
          </a:prstGeom>
          <a:solidFill>
            <a:srgbClr val="FFE59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dirty="0">
                <a:latin typeface="Nunito Black"/>
                <a:ea typeface="Nunito Black"/>
                <a:cs typeface="Nunito Black"/>
                <a:sym typeface="Nunito Black"/>
              </a:rPr>
              <a:t>¿Qué es MySQL?</a:t>
            </a:r>
            <a:endParaRPr sz="4300" dirty="0">
              <a:latin typeface="Nunito Black"/>
              <a:ea typeface="Nunito Black"/>
              <a:cs typeface="Nunito Black"/>
              <a:sym typeface="Nunito Black"/>
            </a:endParaRPr>
          </a:p>
        </p:txBody>
      </p:sp>
      <p:sp>
        <p:nvSpPr>
          <p:cNvPr id="2" name="CuadroTexto 1">
            <a:extLst>
              <a:ext uri="{FF2B5EF4-FFF2-40B4-BE49-F238E27FC236}">
                <a16:creationId xmlns:a16="http://schemas.microsoft.com/office/drawing/2014/main" id="{107D1B1E-F5E3-40C1-91CC-7C84EC661345}"/>
              </a:ext>
            </a:extLst>
          </p:cNvPr>
          <p:cNvSpPr txBox="1"/>
          <p:nvPr/>
        </p:nvSpPr>
        <p:spPr>
          <a:xfrm>
            <a:off x="489397" y="1905505"/>
            <a:ext cx="10947041" cy="1384995"/>
          </a:xfrm>
          <a:prstGeom prst="rect">
            <a:avLst/>
          </a:prstGeom>
          <a:noFill/>
        </p:spPr>
        <p:txBody>
          <a:bodyPr wrap="square" rtlCol="0">
            <a:spAutoFit/>
          </a:bodyPr>
          <a:lstStyle/>
          <a:p>
            <a:pPr marL="457200" indent="-457200" algn="just">
              <a:buFont typeface="Wingdings" panose="05000000000000000000" pitchFamily="2" charset="2"/>
              <a:buChar char="v"/>
            </a:pPr>
            <a:r>
              <a:rPr lang="es-ES" sz="2800" b="0" i="0" dirty="0">
                <a:solidFill>
                  <a:schemeClr val="tx1"/>
                </a:solidFill>
                <a:effectLst/>
                <a:latin typeface="Arial" panose="020B0604020202020204" pitchFamily="34" charset="0"/>
              </a:rPr>
              <a:t>MySQL es un sistema de gestión de bases de datos relacionales (RDBMS) de código abierto respaldado por Oracle y basado en el lenguaje de consulta estructurado (SQL).</a:t>
            </a:r>
            <a:endParaRPr lang="es-CO" sz="2000" dirty="0">
              <a:solidFill>
                <a:schemeClr val="tx1"/>
              </a:solidFill>
              <a:latin typeface="+mn-lt"/>
            </a:endParaRPr>
          </a:p>
        </p:txBody>
      </p:sp>
      <p:pic>
        <p:nvPicPr>
          <p:cNvPr id="5" name="Imagen 4">
            <a:extLst>
              <a:ext uri="{FF2B5EF4-FFF2-40B4-BE49-F238E27FC236}">
                <a16:creationId xmlns:a16="http://schemas.microsoft.com/office/drawing/2014/main" id="{99BD248E-A5BA-4F51-BCE1-A9E78D46841C}"/>
              </a:ext>
            </a:extLst>
          </p:cNvPr>
          <p:cNvPicPr>
            <a:picLocks noChangeAspect="1"/>
          </p:cNvPicPr>
          <p:nvPr/>
        </p:nvPicPr>
        <p:blipFill>
          <a:blip r:embed="rId3"/>
          <a:stretch>
            <a:fillRect/>
          </a:stretch>
        </p:blipFill>
        <p:spPr>
          <a:xfrm>
            <a:off x="4117718" y="3839330"/>
            <a:ext cx="3956563" cy="1881188"/>
          </a:xfrm>
          <a:prstGeom prst="rect">
            <a:avLst/>
          </a:prstGeom>
        </p:spPr>
      </p:pic>
    </p:spTree>
    <p:extLst>
      <p:ext uri="{BB962C8B-B14F-4D97-AF65-F5344CB8AC3E}">
        <p14:creationId xmlns:p14="http://schemas.microsoft.com/office/powerpoint/2010/main" val="541416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p:nvPr/>
        </p:nvSpPr>
        <p:spPr>
          <a:xfrm>
            <a:off x="-36750" y="510075"/>
            <a:ext cx="12265500" cy="846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b="1"/>
              <a:t>Cifras.</a:t>
            </a:r>
            <a:endParaRPr sz="4300" b="1"/>
          </a:p>
        </p:txBody>
      </p:sp>
      <p:sp>
        <p:nvSpPr>
          <p:cNvPr id="132" name="Google Shape;132;p18"/>
          <p:cNvSpPr txBox="1"/>
          <p:nvPr/>
        </p:nvSpPr>
        <p:spPr>
          <a:xfrm>
            <a:off x="-36750" y="510075"/>
            <a:ext cx="12265500" cy="846600"/>
          </a:xfrm>
          <a:prstGeom prst="rect">
            <a:avLst/>
          </a:prstGeom>
          <a:solidFill>
            <a:srgbClr val="FFE59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dirty="0">
                <a:latin typeface="Nunito Black"/>
                <a:ea typeface="Nunito Black"/>
                <a:cs typeface="Nunito Black"/>
                <a:sym typeface="Nunito Black"/>
              </a:rPr>
              <a:t>¿Qué es almacenamiento S3?</a:t>
            </a:r>
            <a:endParaRPr sz="4300" dirty="0">
              <a:latin typeface="Nunito Black"/>
              <a:ea typeface="Nunito Black"/>
              <a:cs typeface="Nunito Black"/>
              <a:sym typeface="Nunito Black"/>
            </a:endParaRPr>
          </a:p>
        </p:txBody>
      </p:sp>
      <p:sp>
        <p:nvSpPr>
          <p:cNvPr id="2" name="CuadroTexto 1">
            <a:extLst>
              <a:ext uri="{FF2B5EF4-FFF2-40B4-BE49-F238E27FC236}">
                <a16:creationId xmlns:a16="http://schemas.microsoft.com/office/drawing/2014/main" id="{107D1B1E-F5E3-40C1-91CC-7C84EC661345}"/>
              </a:ext>
            </a:extLst>
          </p:cNvPr>
          <p:cNvSpPr txBox="1"/>
          <p:nvPr/>
        </p:nvSpPr>
        <p:spPr>
          <a:xfrm>
            <a:off x="489397" y="1905505"/>
            <a:ext cx="10947041" cy="2462213"/>
          </a:xfrm>
          <a:prstGeom prst="rect">
            <a:avLst/>
          </a:prstGeom>
          <a:noFill/>
        </p:spPr>
        <p:txBody>
          <a:bodyPr wrap="square" rtlCol="0">
            <a:spAutoFit/>
          </a:bodyPr>
          <a:lstStyle/>
          <a:p>
            <a:pPr marL="457200" indent="-457200" algn="just">
              <a:buFont typeface="Wingdings" panose="05000000000000000000" pitchFamily="2" charset="2"/>
              <a:buChar char="v"/>
            </a:pPr>
            <a:r>
              <a:rPr lang="es-ES" sz="2200" b="0" i="0" dirty="0">
                <a:solidFill>
                  <a:srgbClr val="232F3E"/>
                </a:solidFill>
                <a:effectLst/>
                <a:latin typeface="+mn-lt"/>
              </a:rPr>
              <a:t>Amazon S3 es un servicio de </a:t>
            </a:r>
            <a:r>
              <a:rPr lang="es-ES" sz="2200" b="0" dirty="0">
                <a:solidFill>
                  <a:srgbClr val="232F3E"/>
                </a:solidFill>
                <a:effectLst/>
                <a:latin typeface="+mn-lt"/>
              </a:rPr>
              <a:t>almacenamiento</a:t>
            </a:r>
            <a:r>
              <a:rPr lang="es-ES" sz="2200" b="0" i="0" dirty="0">
                <a:solidFill>
                  <a:srgbClr val="232F3E"/>
                </a:solidFill>
                <a:effectLst/>
                <a:latin typeface="+mn-lt"/>
              </a:rPr>
              <a:t> de objetos creado para almacenar y recuperar cualquier volumen de datos desde cualquier ubicación. </a:t>
            </a:r>
          </a:p>
          <a:p>
            <a:pPr marL="457200" indent="-457200" algn="just">
              <a:buFont typeface="Wingdings" panose="05000000000000000000" pitchFamily="2" charset="2"/>
              <a:buChar char="v"/>
            </a:pPr>
            <a:endParaRPr lang="es-ES" sz="2200" dirty="0">
              <a:solidFill>
                <a:srgbClr val="232F3E"/>
              </a:solidFill>
              <a:latin typeface="+mn-lt"/>
            </a:endParaRPr>
          </a:p>
          <a:p>
            <a:pPr marL="457200" indent="-457200" algn="just">
              <a:buFont typeface="Wingdings" panose="05000000000000000000" pitchFamily="2" charset="2"/>
              <a:buChar char="v"/>
            </a:pPr>
            <a:endParaRPr lang="es-ES" sz="2200" b="0" i="0" dirty="0">
              <a:solidFill>
                <a:srgbClr val="232F3E"/>
              </a:solidFill>
              <a:effectLst/>
              <a:latin typeface="+mn-lt"/>
            </a:endParaRPr>
          </a:p>
          <a:p>
            <a:pPr marL="457200" indent="-457200" algn="just">
              <a:buFont typeface="Wingdings" panose="05000000000000000000" pitchFamily="2" charset="2"/>
              <a:buChar char="v"/>
            </a:pPr>
            <a:r>
              <a:rPr lang="es-ES" sz="2200" b="0" i="0" dirty="0">
                <a:solidFill>
                  <a:srgbClr val="232F3E"/>
                </a:solidFill>
                <a:effectLst/>
                <a:latin typeface="+mn-lt"/>
              </a:rPr>
              <a:t>Es un servicio de almacenamiento sencillo que ofrece excelente durabilidad, disponibilidad, rendimiento, seguridad y escalabilidad prácticamente ilimitada a costos muy reducidos</a:t>
            </a:r>
            <a:endParaRPr lang="es-CO" sz="2200" dirty="0">
              <a:latin typeface="+mn-lt"/>
            </a:endParaRPr>
          </a:p>
        </p:txBody>
      </p:sp>
      <p:pic>
        <p:nvPicPr>
          <p:cNvPr id="5" name="Imagen 4">
            <a:extLst>
              <a:ext uri="{FF2B5EF4-FFF2-40B4-BE49-F238E27FC236}">
                <a16:creationId xmlns:a16="http://schemas.microsoft.com/office/drawing/2014/main" id="{2911CEED-6472-4D33-9D89-B9ECB315CDE9}"/>
              </a:ext>
            </a:extLst>
          </p:cNvPr>
          <p:cNvPicPr>
            <a:picLocks noChangeAspect="1"/>
          </p:cNvPicPr>
          <p:nvPr/>
        </p:nvPicPr>
        <p:blipFill>
          <a:blip r:embed="rId3"/>
          <a:stretch>
            <a:fillRect/>
          </a:stretch>
        </p:blipFill>
        <p:spPr>
          <a:xfrm>
            <a:off x="4783160" y="4236394"/>
            <a:ext cx="2815375" cy="2111531"/>
          </a:xfrm>
          <a:prstGeom prst="rect">
            <a:avLst/>
          </a:prstGeom>
        </p:spPr>
      </p:pic>
    </p:spTree>
    <p:extLst>
      <p:ext uri="{BB962C8B-B14F-4D97-AF65-F5344CB8AC3E}">
        <p14:creationId xmlns:p14="http://schemas.microsoft.com/office/powerpoint/2010/main" val="3878470100"/>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897</Words>
  <Application>Microsoft Office PowerPoint</Application>
  <PresentationFormat>Panorámica</PresentationFormat>
  <Paragraphs>104</Paragraphs>
  <Slides>21</Slides>
  <Notes>21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21</vt:i4>
      </vt:variant>
    </vt:vector>
  </HeadingPairs>
  <TitlesOfParts>
    <vt:vector size="26" baseType="lpstr">
      <vt:lpstr>Arial</vt:lpstr>
      <vt:lpstr>Nunito Black</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andres escobar castaño</dc:creator>
  <cp:lastModifiedBy>andres escobar castaño</cp:lastModifiedBy>
  <cp:revision>2</cp:revision>
  <dcterms:modified xsi:type="dcterms:W3CDTF">2021-11-10T03:05:38Z</dcterms:modified>
</cp:coreProperties>
</file>